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aleway"/>
      <p:regular r:id="rId20"/>
      <p:bold r:id="rId21"/>
      <p:italic r:id="rId22"/>
      <p:boldItalic r:id="rId23"/>
    </p:embeddedFont>
    <p:embeddedFont>
      <p:font typeface="La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regular.fntdata"/><Relationship Id="rId22" Type="http://schemas.openxmlformats.org/officeDocument/2006/relationships/font" Target="fonts/Raleway-italic.fntdata"/><Relationship Id="rId21" Type="http://schemas.openxmlformats.org/officeDocument/2006/relationships/font" Target="fonts/Raleway-bold.fntdata"/><Relationship Id="rId24" Type="http://schemas.openxmlformats.org/officeDocument/2006/relationships/font" Target="fonts/Lato-regular.fntdata"/><Relationship Id="rId23"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746c6e6d5e_3_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746c6e6d5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746c6e6d5e_3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746c6e6d5e_3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46c6e6d5e_3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746c6e6d5e_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46c6e6d5e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746c6e6d5e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46c6e6d5e_3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746c6e6d5e_3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46c6e6d5e_3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746c6e6d5e_3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46c6e6d5e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46c6e6d5e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46c6e6d5e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746c6e6d5e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746c6e6d5e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746c6e6d5e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746c6e6d5e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746c6e6d5e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746c6e6d5e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746c6e6d5e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746c6e6d5e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746c6e6d5e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746c6e6d5e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746c6e6d5e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746c6e6d5e_3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746c6e6d5e_3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600">
                <a:latin typeface="Raleway"/>
                <a:ea typeface="Raleway"/>
                <a:cs typeface="Raleway"/>
                <a:sym typeface="Raleway"/>
              </a:rPr>
              <a:t>機密</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600">
                <a:latin typeface="Raleway"/>
                <a:ea typeface="Raleway"/>
                <a:cs typeface="Raleway"/>
                <a:sym typeface="Raleway"/>
              </a:rPr>
              <a:t>&lt;会社名&gt;</a:t>
            </a:r>
            <a:r>
              <a:rPr lang="ja" sz="600">
                <a:latin typeface="Raleway"/>
                <a:ea typeface="Raleway"/>
                <a:cs typeface="Raleway"/>
                <a:sym typeface="Raleway"/>
              </a:rPr>
              <a:t> 専用</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ja" sz="600">
                <a:latin typeface="Raleway"/>
                <a:ea typeface="Raleway"/>
                <a:cs typeface="Raleway"/>
                <a:sym typeface="Raleway"/>
              </a:rPr>
              <a:t>バージョン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600">
                <a:solidFill>
                  <a:srgbClr val="FFFFFF"/>
                </a:solidFill>
                <a:latin typeface="Raleway"/>
                <a:ea typeface="Raleway"/>
                <a:cs typeface="Raleway"/>
                <a:sym typeface="Raleway"/>
              </a:rPr>
              <a:t>機密</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ja" sz="600">
                <a:solidFill>
                  <a:srgbClr val="FFFFFF"/>
                </a:solidFill>
                <a:latin typeface="Raleway"/>
                <a:ea typeface="Raleway"/>
                <a:cs typeface="Raleway"/>
                <a:sym typeface="Raleway"/>
              </a:rPr>
              <a:t>&lt;会社名&gt;</a:t>
            </a:r>
            <a:r>
              <a:rPr lang="ja" sz="600">
                <a:solidFill>
                  <a:srgbClr val="FFFFFF"/>
                </a:solidFill>
                <a:latin typeface="Raleway"/>
                <a:ea typeface="Raleway"/>
                <a:cs typeface="Raleway"/>
                <a:sym typeface="Raleway"/>
              </a:rPr>
              <a:t> 専用</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ja" sz="600">
                <a:solidFill>
                  <a:srgbClr val="FFFFFF"/>
                </a:solidFill>
                <a:latin typeface="Raleway"/>
                <a:ea typeface="Raleway"/>
                <a:cs typeface="Raleway"/>
                <a:sym typeface="Raleway"/>
              </a:rPr>
              <a:t>バージョン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ja"/>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ja"/>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slide" Target="/ppt/slid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8"/>
          <p:cNvSpPr txBox="1"/>
          <p:nvPr>
            <p:ph type="ctrTitle"/>
          </p:nvPr>
        </p:nvSpPr>
        <p:spPr>
          <a:xfrm>
            <a:off x="729575" y="1283800"/>
            <a:ext cx="48909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4800">
                <a:solidFill>
                  <a:srgbClr val="000000"/>
                </a:solidFill>
              </a:rPr>
              <a:t>農家遊牧民</a:t>
            </a:r>
            <a:endParaRPr sz="4800">
              <a:solidFill>
                <a:srgbClr val="000000"/>
              </a:solidFill>
            </a:endParaRPr>
          </a:p>
          <a:p>
            <a:pPr indent="0" lvl="0" marL="0" rtl="0" algn="l">
              <a:spcBef>
                <a:spcPts val="0"/>
              </a:spcBef>
              <a:spcAft>
                <a:spcPts val="0"/>
              </a:spcAft>
              <a:buNone/>
            </a:pPr>
            <a:r>
              <a:rPr lang="ja" sz="4800">
                <a:solidFill>
                  <a:srgbClr val="000000"/>
                </a:solidFill>
              </a:rPr>
              <a:t>プロジェクト</a:t>
            </a:r>
            <a:endParaRPr/>
          </a:p>
        </p:txBody>
      </p:sp>
      <p:sp>
        <p:nvSpPr>
          <p:cNvPr id="177" name="Google Shape;177;p18"/>
          <p:cNvSpPr txBox="1"/>
          <p:nvPr>
            <p:ph idx="1" type="subTitle"/>
          </p:nvPr>
        </p:nvSpPr>
        <p:spPr>
          <a:xfrm>
            <a:off x="729563" y="2998272"/>
            <a:ext cx="48909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sz="1400"/>
              <a:t>渡り歩く農家を産出する</a:t>
            </a:r>
            <a:endParaRPr b="1"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7"/>
          <p:cNvSpPr txBox="1"/>
          <p:nvPr>
            <p:ph type="title"/>
          </p:nvPr>
        </p:nvSpPr>
        <p:spPr>
          <a:xfrm>
            <a:off x="730000" y="1318650"/>
            <a:ext cx="6779100" cy="55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運用その2</a:t>
            </a:r>
            <a:endParaRPr/>
          </a:p>
        </p:txBody>
      </p:sp>
      <p:sp>
        <p:nvSpPr>
          <p:cNvPr id="246" name="Google Shape;246;p27"/>
          <p:cNvSpPr txBox="1"/>
          <p:nvPr>
            <p:ph idx="1" type="body"/>
          </p:nvPr>
        </p:nvSpPr>
        <p:spPr>
          <a:xfrm>
            <a:off x="721225" y="1915450"/>
            <a:ext cx="7101000" cy="225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収益はその土地で収獲したものを販売し、本人の収入とする</a:t>
            </a:r>
            <a:br>
              <a:rPr lang="ja"/>
            </a:br>
            <a:r>
              <a:rPr lang="ja"/>
              <a:t>→営地付近で資材は何とかする</a:t>
            </a:r>
            <a:endParaRPr/>
          </a:p>
          <a:p>
            <a:pPr indent="0" lvl="0" marL="0" rtl="0" algn="l">
              <a:spcBef>
                <a:spcPts val="1600"/>
              </a:spcBef>
              <a:spcAft>
                <a:spcPts val="0"/>
              </a:spcAft>
              <a:buNone/>
            </a:pPr>
            <a:r>
              <a:rPr lang="ja"/>
              <a:t>販路は既存の顧客でも、地元に卸すでも手段方法は問わない</a:t>
            </a:r>
            <a:br>
              <a:rPr lang="ja"/>
            </a:br>
            <a:r>
              <a:rPr lang="ja"/>
              <a:t>→ポケマルを使用している人は営地から出荷すればOK。営地付近を販路とする場合は道の駅なんかを利用する</a:t>
            </a:r>
            <a:endParaRPr/>
          </a:p>
          <a:p>
            <a:pPr indent="0" lvl="0" marL="0" rtl="0" algn="l">
              <a:spcBef>
                <a:spcPts val="1600"/>
              </a:spcBef>
              <a:spcAft>
                <a:spcPts val="0"/>
              </a:spcAft>
              <a:buNone/>
            </a:pPr>
            <a:r>
              <a:rPr lang="ja"/>
              <a:t>生産品目は自由</a:t>
            </a:r>
            <a:br>
              <a:rPr lang="ja"/>
            </a:br>
            <a:r>
              <a:rPr lang="ja"/>
              <a:t>→事前に営地の情報収集をお勧めする</a:t>
            </a:r>
            <a:endParaRPr/>
          </a:p>
          <a:p>
            <a:pPr indent="0" lvl="0" marL="0" rtl="0" algn="l">
              <a:spcBef>
                <a:spcPts val="16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txBox="1"/>
          <p:nvPr>
            <p:ph type="title"/>
          </p:nvPr>
        </p:nvSpPr>
        <p:spPr>
          <a:xfrm>
            <a:off x="730000" y="1318650"/>
            <a:ext cx="7015800" cy="7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遊牧民と地元の人と力を合わせましょう</a:t>
            </a:r>
            <a:endParaRPr/>
          </a:p>
        </p:txBody>
      </p:sp>
      <p:sp>
        <p:nvSpPr>
          <p:cNvPr id="252" name="Google Shape;252;p28"/>
          <p:cNvSpPr txBox="1"/>
          <p:nvPr>
            <p:ph idx="1" type="body"/>
          </p:nvPr>
        </p:nvSpPr>
        <p:spPr>
          <a:xfrm>
            <a:off x="721225" y="1938350"/>
            <a:ext cx="6871800" cy="244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a:t>「</a:t>
            </a:r>
            <a:r>
              <a:rPr b="1" lang="ja"/>
              <a:t>その土地ならでは」というのが必ずあります。</a:t>
            </a:r>
            <a:endParaRPr b="1"/>
          </a:p>
          <a:p>
            <a:pPr indent="0" lvl="0" marL="0" rtl="0" algn="l">
              <a:spcBef>
                <a:spcPts val="1600"/>
              </a:spcBef>
              <a:spcAft>
                <a:spcPts val="0"/>
              </a:spcAft>
              <a:buNone/>
            </a:pPr>
            <a:r>
              <a:rPr lang="ja"/>
              <a:t>　生産品目、生産方法、資材の代用などなど。畜産が盛んなところなら堆肥は買わない方法があるし、竹をうまく活用する地域もあるでしょう。遊牧民同士での情報交換も大事なコミュニケーション。</a:t>
            </a:r>
            <a:endParaRPr/>
          </a:p>
          <a:p>
            <a:pPr indent="0" lvl="0" marL="0" rtl="0" algn="l">
              <a:spcBef>
                <a:spcPts val="1600"/>
              </a:spcBef>
              <a:spcAft>
                <a:spcPts val="1600"/>
              </a:spcAft>
              <a:buNone/>
            </a:pPr>
            <a:r>
              <a:rPr lang="ja"/>
              <a:t>　営地の活性化も重要な任務。SNSや、個人のサイト等を使って地域の活性化に尽力しましょう。機会があれば移住しちゃいましょう！！</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9"/>
          <p:cNvSpPr txBox="1"/>
          <p:nvPr>
            <p:ph idx="1" type="body"/>
          </p:nvPr>
        </p:nvSpPr>
        <p:spPr>
          <a:xfrm>
            <a:off x="727650" y="1076300"/>
            <a:ext cx="6796800" cy="61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ja" sz="1900">
                <a:latin typeface="Times New Roman"/>
                <a:ea typeface="Times New Roman"/>
                <a:cs typeface="Times New Roman"/>
                <a:sym typeface="Times New Roman"/>
              </a:rPr>
              <a:t>福島県飯舘村でインゲン生産者募集！！（イメージ）</a:t>
            </a:r>
            <a:endParaRPr b="1" sz="1900">
              <a:latin typeface="Times New Roman"/>
              <a:ea typeface="Times New Roman"/>
              <a:cs typeface="Times New Roman"/>
              <a:sym typeface="Times New Roman"/>
            </a:endParaRPr>
          </a:p>
        </p:txBody>
      </p:sp>
      <p:sp>
        <p:nvSpPr>
          <p:cNvPr id="258" name="Google Shape;258;p29"/>
          <p:cNvSpPr txBox="1"/>
          <p:nvPr/>
        </p:nvSpPr>
        <p:spPr>
          <a:xfrm>
            <a:off x="824150" y="2014650"/>
            <a:ext cx="2579400" cy="222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600">
                <a:solidFill>
                  <a:srgbClr val="0000FF"/>
                </a:solidFill>
                <a:highlight>
                  <a:srgbClr val="FFFF00"/>
                </a:highlight>
                <a:latin typeface="Lato"/>
                <a:ea typeface="Lato"/>
                <a:cs typeface="Lato"/>
                <a:sym typeface="Lato"/>
              </a:rPr>
              <a:t>飯舘村の紹介</a:t>
            </a:r>
            <a:endParaRPr b="1" sz="1600">
              <a:solidFill>
                <a:srgbClr val="0000FF"/>
              </a:solidFill>
              <a:highlight>
                <a:srgbClr val="FFFF00"/>
              </a:highlight>
              <a:latin typeface="Lato"/>
              <a:ea typeface="Lato"/>
              <a:cs typeface="Lato"/>
              <a:sym typeface="Lato"/>
            </a:endParaRPr>
          </a:p>
          <a:p>
            <a:pPr indent="0" lvl="0" marL="0" rtl="0" algn="ctr">
              <a:spcBef>
                <a:spcPts val="0"/>
              </a:spcBef>
              <a:spcAft>
                <a:spcPts val="0"/>
              </a:spcAft>
              <a:buNone/>
            </a:pPr>
            <a:r>
              <a:t/>
            </a:r>
            <a:endParaRPr b="1" sz="1600">
              <a:solidFill>
                <a:srgbClr val="0000FF"/>
              </a:solidFill>
              <a:highlight>
                <a:srgbClr val="FFFF00"/>
              </a:highlight>
              <a:latin typeface="Lato"/>
              <a:ea typeface="Lato"/>
              <a:cs typeface="Lato"/>
              <a:sym typeface="Lato"/>
            </a:endParaRPr>
          </a:p>
          <a:p>
            <a:pPr indent="0" lvl="0" marL="0" rtl="0" algn="l">
              <a:spcBef>
                <a:spcPts val="0"/>
              </a:spcBef>
              <a:spcAft>
                <a:spcPts val="0"/>
              </a:spcAft>
              <a:buNone/>
            </a:pPr>
            <a:r>
              <a:rPr lang="ja" sz="1200">
                <a:latin typeface="Lato"/>
                <a:ea typeface="Lato"/>
                <a:cs typeface="Lato"/>
                <a:sym typeface="Lato"/>
              </a:rPr>
              <a:t>　日本の美しい村100選に選出。戦後の開拓によって出来た村で、畜産、きゅうり、インゲンの産地。現在は人口が1500名程度。標高は400Ｍ～600Ｍ。高冷地になります</a:t>
            </a:r>
            <a:endParaRPr sz="1200">
              <a:latin typeface="Lato"/>
              <a:ea typeface="Lato"/>
              <a:cs typeface="Lato"/>
              <a:sym typeface="Lato"/>
            </a:endParaRPr>
          </a:p>
        </p:txBody>
      </p:sp>
      <p:sp>
        <p:nvSpPr>
          <p:cNvPr id="259" name="Google Shape;259;p29"/>
          <p:cNvSpPr txBox="1"/>
          <p:nvPr/>
        </p:nvSpPr>
        <p:spPr>
          <a:xfrm>
            <a:off x="4029325" y="1717050"/>
            <a:ext cx="2869500" cy="27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1100">
                <a:latin typeface="Lato"/>
                <a:ea typeface="Lato"/>
                <a:cs typeface="Lato"/>
                <a:sym typeface="Lato"/>
              </a:rPr>
              <a:t>公募内容</a:t>
            </a:r>
            <a:endParaRPr b="1" sz="1100">
              <a:latin typeface="Lato"/>
              <a:ea typeface="Lato"/>
              <a:cs typeface="Lato"/>
              <a:sym typeface="Lato"/>
            </a:endParaRPr>
          </a:p>
          <a:p>
            <a:pPr indent="0" lvl="0" marL="0" rtl="0" algn="l">
              <a:spcBef>
                <a:spcPts val="0"/>
              </a:spcBef>
              <a:spcAft>
                <a:spcPts val="0"/>
              </a:spcAft>
              <a:buNone/>
            </a:pPr>
            <a:r>
              <a:t/>
            </a:r>
            <a:endParaRPr sz="1000">
              <a:latin typeface="Lato"/>
              <a:ea typeface="Lato"/>
              <a:cs typeface="Lato"/>
              <a:sym typeface="Lato"/>
            </a:endParaRPr>
          </a:p>
          <a:p>
            <a:pPr indent="0" lvl="0" marL="0" rtl="0" algn="l">
              <a:spcBef>
                <a:spcPts val="0"/>
              </a:spcBef>
              <a:spcAft>
                <a:spcPts val="0"/>
              </a:spcAft>
              <a:buNone/>
            </a:pPr>
            <a:r>
              <a:rPr lang="ja" sz="1000">
                <a:latin typeface="Lato"/>
                <a:ea typeface="Lato"/>
                <a:cs typeface="Lato"/>
                <a:sym typeface="Lato"/>
              </a:rPr>
              <a:t>期間：７月～10月</a:t>
            </a:r>
            <a:endParaRPr sz="1000">
              <a:latin typeface="Lato"/>
              <a:ea typeface="Lato"/>
              <a:cs typeface="Lato"/>
              <a:sym typeface="Lato"/>
            </a:endParaRPr>
          </a:p>
          <a:p>
            <a:pPr indent="0" lvl="0" marL="0" rtl="0" algn="l">
              <a:spcBef>
                <a:spcPts val="0"/>
              </a:spcBef>
              <a:spcAft>
                <a:spcPts val="0"/>
              </a:spcAft>
              <a:buNone/>
            </a:pPr>
            <a:r>
              <a:rPr lang="ja" sz="1000">
                <a:latin typeface="Lato"/>
                <a:ea typeface="Lato"/>
                <a:cs typeface="Lato"/>
                <a:sym typeface="Lato"/>
              </a:rPr>
              <a:t>生産：インゲン</a:t>
            </a:r>
            <a:endParaRPr sz="1000">
              <a:latin typeface="Lato"/>
              <a:ea typeface="Lato"/>
              <a:cs typeface="Lato"/>
              <a:sym typeface="Lato"/>
            </a:endParaRPr>
          </a:p>
          <a:p>
            <a:pPr indent="0" lvl="0" marL="0" rtl="0" algn="l">
              <a:spcBef>
                <a:spcPts val="0"/>
              </a:spcBef>
              <a:spcAft>
                <a:spcPts val="0"/>
              </a:spcAft>
              <a:buNone/>
            </a:pPr>
            <a:r>
              <a:rPr lang="ja" sz="1000">
                <a:latin typeface="Lato"/>
                <a:ea typeface="Lato"/>
                <a:cs typeface="Lato"/>
                <a:sym typeface="Lato"/>
              </a:rPr>
              <a:t>締め切り：4月25日まで</a:t>
            </a:r>
            <a:endParaRPr sz="1000">
              <a:latin typeface="Lato"/>
              <a:ea typeface="Lato"/>
              <a:cs typeface="Lato"/>
              <a:sym typeface="Lato"/>
            </a:endParaRPr>
          </a:p>
          <a:p>
            <a:pPr indent="0" lvl="0" marL="0" rtl="0" algn="l">
              <a:spcBef>
                <a:spcPts val="0"/>
              </a:spcBef>
              <a:spcAft>
                <a:spcPts val="0"/>
              </a:spcAft>
              <a:buNone/>
            </a:pPr>
            <a:r>
              <a:rPr lang="ja" sz="1000">
                <a:latin typeface="Lato"/>
                <a:ea typeface="Lato"/>
                <a:cs typeface="Lato"/>
                <a:sym typeface="Lato"/>
              </a:rPr>
              <a:t>定員：10名</a:t>
            </a:r>
            <a:endParaRPr sz="1000">
              <a:latin typeface="Lato"/>
              <a:ea typeface="Lato"/>
              <a:cs typeface="Lato"/>
              <a:sym typeface="Lato"/>
            </a:endParaRPr>
          </a:p>
          <a:p>
            <a:pPr indent="0" lvl="0" marL="0" rtl="0" algn="l">
              <a:spcBef>
                <a:spcPts val="0"/>
              </a:spcBef>
              <a:spcAft>
                <a:spcPts val="0"/>
              </a:spcAft>
              <a:buNone/>
            </a:pPr>
            <a:r>
              <a:t/>
            </a:r>
            <a:endParaRPr sz="1000">
              <a:latin typeface="Lato"/>
              <a:ea typeface="Lato"/>
              <a:cs typeface="Lato"/>
              <a:sym typeface="Lato"/>
            </a:endParaRPr>
          </a:p>
          <a:p>
            <a:pPr indent="0" lvl="0" marL="0" rtl="0" algn="l">
              <a:spcBef>
                <a:spcPts val="0"/>
              </a:spcBef>
              <a:spcAft>
                <a:spcPts val="0"/>
              </a:spcAft>
              <a:buNone/>
            </a:pPr>
            <a:r>
              <a:rPr lang="ja" sz="1000">
                <a:latin typeface="Lato"/>
                <a:ea typeface="Lato"/>
                <a:cs typeface="Lato"/>
                <a:sym typeface="Lato"/>
              </a:rPr>
              <a:t>備考</a:t>
            </a:r>
            <a:endParaRPr sz="1000">
              <a:latin typeface="Lato"/>
              <a:ea typeface="Lato"/>
              <a:cs typeface="Lato"/>
              <a:sym typeface="Lato"/>
            </a:endParaRPr>
          </a:p>
          <a:p>
            <a:pPr indent="0" lvl="0" marL="0" rtl="0" algn="l">
              <a:spcBef>
                <a:spcPts val="0"/>
              </a:spcBef>
              <a:spcAft>
                <a:spcPts val="0"/>
              </a:spcAft>
              <a:buNone/>
            </a:pPr>
            <a:r>
              <a:rPr lang="ja" sz="1000">
                <a:latin typeface="Lato"/>
                <a:ea typeface="Lato"/>
                <a:cs typeface="Lato"/>
                <a:sym typeface="Lato"/>
              </a:rPr>
              <a:t>種まき、支柱、ネットは張っておきます。あとはご自由に生産してください。資材代は売り上げの20％徴収になります。出荷は基本的にご自身で、箱詰めのパートさんは数名案内できますので、事前にご連絡ください。</a:t>
            </a:r>
            <a:endParaRPr sz="1000">
              <a:latin typeface="Lato"/>
              <a:ea typeface="Lato"/>
              <a:cs typeface="Lato"/>
              <a:sym typeface="Lato"/>
            </a:endParaRPr>
          </a:p>
          <a:p>
            <a:pPr indent="0" lvl="0" marL="0" rtl="0" algn="l">
              <a:spcBef>
                <a:spcPts val="0"/>
              </a:spcBef>
              <a:spcAft>
                <a:spcPts val="0"/>
              </a:spcAft>
              <a:buNone/>
            </a:pPr>
            <a:r>
              <a:rPr lang="ja" sz="1000">
                <a:latin typeface="Lato"/>
                <a:ea typeface="Lato"/>
                <a:cs typeface="Lato"/>
                <a:sym typeface="Lato"/>
              </a:rPr>
              <a:t>宿泊は「きこり」という宿泊先が一軒のみ。1泊500円です</a:t>
            </a:r>
            <a:endParaRPr sz="10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63" name="Shape 263"/>
        <p:cNvGrpSpPr/>
        <p:nvPr/>
      </p:nvGrpSpPr>
      <p:grpSpPr>
        <a:xfrm>
          <a:off x="0" y="0"/>
          <a:ext cx="0" cy="0"/>
          <a:chOff x="0" y="0"/>
          <a:chExt cx="0" cy="0"/>
        </a:xfrm>
      </p:grpSpPr>
      <p:sp>
        <p:nvSpPr>
          <p:cNvPr id="264" name="Google Shape;264;p30"/>
          <p:cNvSpPr txBox="1"/>
          <p:nvPr>
            <p:ph type="title"/>
          </p:nvPr>
        </p:nvSpPr>
        <p:spPr>
          <a:xfrm>
            <a:off x="729450" y="1322450"/>
            <a:ext cx="7010100" cy="3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200"/>
              <a:t>ざっくりと書きました</a:t>
            </a:r>
            <a:endParaRPr sz="1200"/>
          </a:p>
        </p:txBody>
      </p:sp>
      <p:sp>
        <p:nvSpPr>
          <p:cNvPr id="265" name="Google Shape;265;p30"/>
          <p:cNvSpPr txBox="1"/>
          <p:nvPr>
            <p:ph idx="4294967295" type="body"/>
          </p:nvPr>
        </p:nvSpPr>
        <p:spPr>
          <a:xfrm>
            <a:off x="729450" y="1749350"/>
            <a:ext cx="7010100" cy="26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solidFill>
                  <a:srgbClr val="FFFFFF"/>
                </a:solidFill>
              </a:rPr>
              <a:t>遊牧民というネーミングにしていますが、【季節労働者】【産地巡礼】【農業クエスト発注】、みたいな表現のほうがしっくりくるかもしれませんね。</a:t>
            </a:r>
            <a:endParaRPr>
              <a:solidFill>
                <a:srgbClr val="FFFFFF"/>
              </a:solidFill>
            </a:endParaRPr>
          </a:p>
          <a:p>
            <a:pPr indent="0" lvl="0" marL="0" rtl="0" algn="l">
              <a:spcBef>
                <a:spcPts val="1600"/>
              </a:spcBef>
              <a:spcAft>
                <a:spcPts val="0"/>
              </a:spcAft>
              <a:buNone/>
            </a:pPr>
            <a:r>
              <a:rPr lang="ja">
                <a:solidFill>
                  <a:srgbClr val="FFFFFF"/>
                </a:solidFill>
              </a:rPr>
              <a:t>どちらかというと受け入れをする営地の人が大変だとは思いますが、補助金なんかうまく使えれば実現はできるかもしれませんね。交流や過疎地のイメージアップにつながると面白いと思いました。</a:t>
            </a:r>
            <a:endParaRPr>
              <a:solidFill>
                <a:srgbClr val="FFFFFF"/>
              </a:solidFill>
            </a:endParaRPr>
          </a:p>
          <a:p>
            <a:pPr indent="0" lvl="0" marL="0" rtl="0" algn="l">
              <a:spcBef>
                <a:spcPts val="1600"/>
              </a:spcBef>
              <a:spcAft>
                <a:spcPts val="0"/>
              </a:spcAft>
              <a:buNone/>
            </a:pPr>
            <a:r>
              <a:rPr lang="ja">
                <a:solidFill>
                  <a:srgbClr val="FFFFFF"/>
                </a:solidFill>
              </a:rPr>
              <a:t>めちゃめちゃざっくりな草案ですいません（笑）　実現化しそうであればしっかりしたものを作りますね</a:t>
            </a:r>
            <a:endParaRPr>
              <a:solidFill>
                <a:srgbClr val="FFFFFF"/>
              </a:solidFill>
            </a:endParaRPr>
          </a:p>
          <a:p>
            <a:pPr indent="0" lvl="0" marL="0" rtl="0" algn="l">
              <a:spcBef>
                <a:spcPts val="1600"/>
              </a:spcBef>
              <a:spcAft>
                <a:spcPts val="1600"/>
              </a:spcAft>
              <a:buNone/>
            </a:pPr>
            <a:r>
              <a:t/>
            </a:r>
            <a:endParaRPr sz="30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1"/>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4800">
                <a:solidFill>
                  <a:srgbClr val="000000"/>
                </a:solidFill>
              </a:rPr>
              <a:t>ありがとうございました。</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1" name="Shape 181"/>
        <p:cNvGrpSpPr/>
        <p:nvPr/>
      </p:nvGrpSpPr>
      <p:grpSpPr>
        <a:xfrm>
          <a:off x="0" y="0"/>
          <a:ext cx="0" cy="0"/>
          <a:chOff x="0" y="0"/>
          <a:chExt cx="0" cy="0"/>
        </a:xfrm>
      </p:grpSpPr>
      <p:sp>
        <p:nvSpPr>
          <p:cNvPr id="182" name="Google Shape;182;p19"/>
          <p:cNvSpPr txBox="1"/>
          <p:nvPr/>
        </p:nvSpPr>
        <p:spPr>
          <a:xfrm>
            <a:off x="1293850" y="2274400"/>
            <a:ext cx="1800300" cy="20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ja" sz="1300">
                <a:solidFill>
                  <a:schemeClr val="lt1"/>
                </a:solidFill>
                <a:latin typeface="Raleway"/>
                <a:ea typeface="Raleway"/>
                <a:cs typeface="Raleway"/>
                <a:sym typeface="Raleway"/>
              </a:rPr>
              <a:t>概要</a:t>
            </a:r>
            <a:endParaRPr sz="1300">
              <a:solidFill>
                <a:schemeClr val="lt1"/>
              </a:solidFill>
              <a:latin typeface="Raleway"/>
              <a:ea typeface="Raleway"/>
              <a:cs typeface="Raleway"/>
              <a:sym typeface="Raleway"/>
            </a:endParaRPr>
          </a:p>
          <a:p>
            <a:pPr indent="0" lvl="0" marL="0" rtl="0" algn="l">
              <a:spcBef>
                <a:spcPts val="1600"/>
              </a:spcBef>
              <a:spcAft>
                <a:spcPts val="0"/>
              </a:spcAft>
              <a:buNone/>
            </a:pPr>
            <a:r>
              <a:rPr lang="ja" sz="1300">
                <a:solidFill>
                  <a:schemeClr val="lt1"/>
                </a:solidFill>
                <a:latin typeface="Raleway"/>
                <a:ea typeface="Raleway"/>
                <a:cs typeface="Raleway"/>
                <a:sym typeface="Raleway"/>
              </a:rPr>
              <a:t>コンセプト</a:t>
            </a:r>
            <a:endParaRPr sz="1300">
              <a:solidFill>
                <a:schemeClr val="lt1"/>
              </a:solidFill>
              <a:latin typeface="Raleway"/>
              <a:ea typeface="Raleway"/>
              <a:cs typeface="Raleway"/>
              <a:sym typeface="Raleway"/>
            </a:endParaRPr>
          </a:p>
          <a:p>
            <a:pPr indent="0" lvl="0" marL="0" rtl="0" algn="l">
              <a:spcBef>
                <a:spcPts val="1600"/>
              </a:spcBef>
              <a:spcAft>
                <a:spcPts val="0"/>
              </a:spcAft>
              <a:buNone/>
            </a:pPr>
            <a:r>
              <a:rPr lang="ja" sz="1300">
                <a:solidFill>
                  <a:schemeClr val="lt1"/>
                </a:solidFill>
                <a:latin typeface="Raleway"/>
                <a:ea typeface="Raleway"/>
                <a:cs typeface="Raleway"/>
                <a:sym typeface="Raleway"/>
              </a:rPr>
              <a:t>目的と背景</a:t>
            </a:r>
            <a:endParaRPr sz="1300">
              <a:solidFill>
                <a:schemeClr val="lt1"/>
              </a:solidFill>
              <a:latin typeface="Raleway"/>
              <a:ea typeface="Raleway"/>
              <a:cs typeface="Raleway"/>
              <a:sym typeface="Raleway"/>
            </a:endParaRPr>
          </a:p>
          <a:p>
            <a:pPr indent="0" lvl="0" marL="0" rtl="0" algn="l">
              <a:spcBef>
                <a:spcPts val="1600"/>
              </a:spcBef>
              <a:spcAft>
                <a:spcPts val="0"/>
              </a:spcAft>
              <a:buNone/>
            </a:pPr>
            <a:r>
              <a:rPr lang="ja" sz="1300">
                <a:solidFill>
                  <a:schemeClr val="lt1"/>
                </a:solidFill>
                <a:uFill>
                  <a:noFill/>
                </a:uFill>
                <a:latin typeface="Raleway"/>
                <a:ea typeface="Raleway"/>
                <a:cs typeface="Raleway"/>
                <a:sym typeface="Raleway"/>
                <a:hlinkClick action="ppaction://hlinksldjump" r:id="rId3">
                  <a:extLst>
                    <a:ext uri="{A12FA001-AC4F-418D-AE19-62706E023703}">
                      <ahyp:hlinkClr val="tx"/>
                    </a:ext>
                  </a:extLst>
                </a:hlinkClick>
              </a:rPr>
              <a:t>プロジェクトの目的</a:t>
            </a:r>
            <a:endParaRPr sz="1300">
              <a:solidFill>
                <a:schemeClr val="lt1"/>
              </a:solidFill>
              <a:latin typeface="Raleway"/>
              <a:ea typeface="Raleway"/>
              <a:cs typeface="Raleway"/>
              <a:sym typeface="Raleway"/>
            </a:endParaRPr>
          </a:p>
          <a:p>
            <a:pPr indent="0" lvl="0" marL="0" rtl="0" algn="l">
              <a:spcBef>
                <a:spcPts val="1600"/>
              </a:spcBef>
              <a:spcAft>
                <a:spcPts val="0"/>
              </a:spcAft>
              <a:buNone/>
            </a:pPr>
            <a:r>
              <a:rPr lang="ja" sz="1300">
                <a:solidFill>
                  <a:schemeClr val="lt1"/>
                </a:solidFill>
                <a:latin typeface="Raleway"/>
                <a:ea typeface="Raleway"/>
                <a:cs typeface="Raleway"/>
                <a:sym typeface="Raleway"/>
              </a:rPr>
              <a:t>運用</a:t>
            </a:r>
            <a:endParaRPr sz="1300">
              <a:solidFill>
                <a:schemeClr val="lt1"/>
              </a:solidFill>
              <a:latin typeface="Raleway"/>
              <a:ea typeface="Raleway"/>
              <a:cs typeface="Raleway"/>
              <a:sym typeface="Raleway"/>
            </a:endParaRPr>
          </a:p>
          <a:p>
            <a:pPr indent="0" lvl="0" marL="0" rtl="0" algn="l">
              <a:spcBef>
                <a:spcPts val="0"/>
              </a:spcBef>
              <a:spcAft>
                <a:spcPts val="0"/>
              </a:spcAft>
              <a:buNone/>
            </a:pPr>
            <a:r>
              <a:t/>
            </a:r>
            <a:endParaRPr sz="1300">
              <a:solidFill>
                <a:schemeClr val="lt1"/>
              </a:solidFill>
              <a:latin typeface="Raleway"/>
              <a:ea typeface="Raleway"/>
              <a:cs typeface="Raleway"/>
              <a:sym typeface="Raleway"/>
            </a:endParaRPr>
          </a:p>
          <a:p>
            <a:pPr indent="0" lvl="0" marL="0" rtl="0" algn="l">
              <a:spcBef>
                <a:spcPts val="0"/>
              </a:spcBef>
              <a:spcAft>
                <a:spcPts val="0"/>
              </a:spcAft>
              <a:buNone/>
            </a:pPr>
            <a:r>
              <a:rPr lang="ja" sz="1300">
                <a:solidFill>
                  <a:schemeClr val="lt1"/>
                </a:solidFill>
                <a:latin typeface="Raleway"/>
                <a:ea typeface="Raleway"/>
                <a:cs typeface="Raleway"/>
                <a:sym typeface="Raleway"/>
              </a:rPr>
              <a:t>イメージ</a:t>
            </a:r>
            <a:endParaRPr sz="1300">
              <a:solidFill>
                <a:schemeClr val="lt1"/>
              </a:solidFill>
              <a:latin typeface="Raleway"/>
              <a:ea typeface="Raleway"/>
              <a:cs typeface="Raleway"/>
              <a:sym typeface="Raleway"/>
            </a:endParaRPr>
          </a:p>
          <a:p>
            <a:pPr indent="0" lvl="0" marL="0" rtl="0" algn="l">
              <a:spcBef>
                <a:spcPts val="0"/>
              </a:spcBef>
              <a:spcAft>
                <a:spcPts val="0"/>
              </a:spcAft>
              <a:buNone/>
            </a:pPr>
            <a:r>
              <a:t/>
            </a:r>
            <a:endParaRPr sz="1300">
              <a:solidFill>
                <a:schemeClr val="lt1"/>
              </a:solidFill>
              <a:latin typeface="Raleway"/>
              <a:ea typeface="Raleway"/>
              <a:cs typeface="Raleway"/>
              <a:sym typeface="Raleway"/>
            </a:endParaRPr>
          </a:p>
        </p:txBody>
      </p:sp>
      <p:sp>
        <p:nvSpPr>
          <p:cNvPr id="183" name="Google Shape;183;p19"/>
          <p:cNvSpPr txBox="1"/>
          <p:nvPr/>
        </p:nvSpPr>
        <p:spPr>
          <a:xfrm>
            <a:off x="3448617" y="2274391"/>
            <a:ext cx="1607700" cy="20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lt1"/>
              </a:solidFill>
              <a:latin typeface="Raleway"/>
              <a:ea typeface="Raleway"/>
              <a:cs typeface="Raleway"/>
              <a:sym typeface="Raleway"/>
            </a:endParaRPr>
          </a:p>
        </p:txBody>
      </p:sp>
      <p:sp>
        <p:nvSpPr>
          <p:cNvPr id="184" name="Google Shape;184;p19"/>
          <p:cNvSpPr txBox="1"/>
          <p:nvPr/>
        </p:nvSpPr>
        <p:spPr>
          <a:xfrm>
            <a:off x="5610439" y="2274391"/>
            <a:ext cx="1607700" cy="205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t/>
            </a:r>
            <a:endParaRPr sz="1300">
              <a:solidFill>
                <a:schemeClr val="lt1"/>
              </a:solidFill>
              <a:latin typeface="Raleway"/>
              <a:ea typeface="Raleway"/>
              <a:cs typeface="Raleway"/>
              <a:sym typeface="Raleway"/>
            </a:endParaRPr>
          </a:p>
        </p:txBody>
      </p:sp>
      <p:sp>
        <p:nvSpPr>
          <p:cNvPr id="185" name="Google Shape;185;p19"/>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目次</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概要</a:t>
            </a:r>
            <a:endParaRPr/>
          </a:p>
        </p:txBody>
      </p:sp>
      <p:sp>
        <p:nvSpPr>
          <p:cNvPr id="191" name="Google Shape;191;p20"/>
          <p:cNvSpPr txBox="1"/>
          <p:nvPr>
            <p:ph idx="1" type="body"/>
          </p:nvPr>
        </p:nvSpPr>
        <p:spPr>
          <a:xfrm>
            <a:off x="1295325" y="2078875"/>
            <a:ext cx="7122900" cy="13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100"/>
              <a:t>　場所にとらわれない農家を目指すことはできないものか。例えば遊牧民のように草を求めて、例えば桜前線のように居心地のいい気温を目指して。渡り鳥のように居場所を求めて。</a:t>
            </a:r>
            <a:endParaRPr sz="1100"/>
          </a:p>
          <a:p>
            <a:pPr indent="0" lvl="0" marL="0" rtl="0" algn="l">
              <a:spcBef>
                <a:spcPts val="1600"/>
              </a:spcBef>
              <a:spcAft>
                <a:spcPts val="1600"/>
              </a:spcAft>
              <a:buNone/>
            </a:pPr>
            <a:r>
              <a:rPr lang="ja" sz="1100"/>
              <a:t>　農家にこんな生き方をすることができたなら、農産物で地方と街はつながり、過疎地域に農業という産業を興して回ることもできるかもしれない。過疎地から農業振興、街から食の振興。日本に豊かな心の振興が起こるかもしれない。地方と都市が分離した社会に変化を、人の営みが豊かになれるようなプロジェクトである</a:t>
            </a:r>
            <a:endParaRPr sz="1100"/>
          </a:p>
        </p:txBody>
      </p:sp>
      <p:pic>
        <p:nvPicPr>
          <p:cNvPr descr="shutterstock_429987889_edited.jpg" id="192" name="Google Shape;192;p20"/>
          <p:cNvPicPr preferRelativeResize="0"/>
          <p:nvPr/>
        </p:nvPicPr>
        <p:blipFill rotWithShape="1">
          <a:blip r:embed="rId3">
            <a:alphaModFix/>
          </a:blip>
          <a:srcRect b="1381" l="12609" r="6247" t="85988"/>
          <a:stretch/>
        </p:blipFill>
        <p:spPr>
          <a:xfrm>
            <a:off x="0" y="3835670"/>
            <a:ext cx="9144000" cy="13268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コンセプト</a:t>
            </a:r>
            <a:endParaRPr/>
          </a:p>
        </p:txBody>
      </p:sp>
      <p:sp>
        <p:nvSpPr>
          <p:cNvPr id="198" name="Google Shape;198;p21"/>
          <p:cNvSpPr/>
          <p:nvPr/>
        </p:nvSpPr>
        <p:spPr>
          <a:xfrm>
            <a:off x="1400790" y="21816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rPr>
              <a:t>1</a:t>
            </a:r>
            <a:endParaRPr b="1" sz="800">
              <a:solidFill>
                <a:srgbClr val="FFFFFF"/>
              </a:solidFill>
            </a:endParaRPr>
          </a:p>
        </p:txBody>
      </p:sp>
      <p:sp>
        <p:nvSpPr>
          <p:cNvPr id="199" name="Google Shape;199;p21"/>
          <p:cNvSpPr txBox="1"/>
          <p:nvPr>
            <p:ph idx="1" type="body"/>
          </p:nvPr>
        </p:nvSpPr>
        <p:spPr>
          <a:xfrm>
            <a:off x="1847691" y="20737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ja" sz="1100"/>
              <a:t> </a:t>
            </a:r>
            <a:r>
              <a:rPr lang="ja" sz="1700"/>
              <a:t>旬を追いかけて旬を生産する遊牧民のような農家へ</a:t>
            </a:r>
            <a:endParaRPr sz="1700"/>
          </a:p>
        </p:txBody>
      </p:sp>
      <p:sp>
        <p:nvSpPr>
          <p:cNvPr id="200" name="Google Shape;200;p21"/>
          <p:cNvSpPr/>
          <p:nvPr/>
        </p:nvSpPr>
        <p:spPr>
          <a:xfrm>
            <a:off x="1400790"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rPr>
              <a:t>2</a:t>
            </a:r>
            <a:endParaRPr b="1" sz="800">
              <a:solidFill>
                <a:srgbClr val="FFFFFF"/>
              </a:solidFill>
            </a:endParaRPr>
          </a:p>
        </p:txBody>
      </p:sp>
      <p:sp>
        <p:nvSpPr>
          <p:cNvPr id="201" name="Google Shape;201;p21"/>
          <p:cNvSpPr txBox="1"/>
          <p:nvPr>
            <p:ph idx="1" type="body"/>
          </p:nvPr>
        </p:nvSpPr>
        <p:spPr>
          <a:xfrm>
            <a:off x="1847691"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700"/>
              <a:t>今までの農家の慣習にとらわれない農家のあり方 </a:t>
            </a:r>
            <a:endParaRPr sz="1700"/>
          </a:p>
          <a:p>
            <a:pPr indent="0" lvl="0" marL="0" rtl="0" algn="l">
              <a:spcBef>
                <a:spcPts val="1600"/>
              </a:spcBef>
              <a:spcAft>
                <a:spcPts val="1600"/>
              </a:spcAft>
              <a:buNone/>
            </a:pPr>
            <a:r>
              <a:t/>
            </a:r>
            <a:endParaRPr sz="1100"/>
          </a:p>
        </p:txBody>
      </p:sp>
      <p:sp>
        <p:nvSpPr>
          <p:cNvPr id="202" name="Google Shape;202;p21"/>
          <p:cNvSpPr/>
          <p:nvPr/>
        </p:nvSpPr>
        <p:spPr>
          <a:xfrm>
            <a:off x="5090809" y="21816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rPr>
              <a:t>3</a:t>
            </a:r>
            <a:endParaRPr b="1" sz="800">
              <a:solidFill>
                <a:srgbClr val="FFFFFF"/>
              </a:solidFill>
            </a:endParaRPr>
          </a:p>
        </p:txBody>
      </p:sp>
      <p:sp>
        <p:nvSpPr>
          <p:cNvPr id="203" name="Google Shape;203;p21"/>
          <p:cNvSpPr txBox="1"/>
          <p:nvPr>
            <p:ph idx="1" type="body"/>
          </p:nvPr>
        </p:nvSpPr>
        <p:spPr>
          <a:xfrm>
            <a:off x="5536112" y="20737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700"/>
              <a:t>気候や土地に適した生産をする農業者の産出 </a:t>
            </a:r>
            <a:endParaRPr sz="1700"/>
          </a:p>
          <a:p>
            <a:pPr indent="0" lvl="0" marL="0" rtl="0" algn="l">
              <a:spcBef>
                <a:spcPts val="1600"/>
              </a:spcBef>
              <a:spcAft>
                <a:spcPts val="1600"/>
              </a:spcAft>
              <a:buNone/>
            </a:pPr>
            <a:r>
              <a:t/>
            </a:r>
            <a:endParaRPr sz="1100"/>
          </a:p>
        </p:txBody>
      </p:sp>
      <p:sp>
        <p:nvSpPr>
          <p:cNvPr id="204" name="Google Shape;204;p21"/>
          <p:cNvSpPr/>
          <p:nvPr/>
        </p:nvSpPr>
        <p:spPr>
          <a:xfrm>
            <a:off x="5090809"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800">
                <a:solidFill>
                  <a:srgbClr val="FFFFFF"/>
                </a:solidFill>
              </a:rPr>
              <a:t>4</a:t>
            </a:r>
            <a:endParaRPr b="1" sz="800">
              <a:solidFill>
                <a:srgbClr val="FFFFFF"/>
              </a:solidFill>
            </a:endParaRPr>
          </a:p>
        </p:txBody>
      </p:sp>
      <p:sp>
        <p:nvSpPr>
          <p:cNvPr id="205" name="Google Shape;205;p21"/>
          <p:cNvSpPr txBox="1"/>
          <p:nvPr>
            <p:ph idx="1" type="body"/>
          </p:nvPr>
        </p:nvSpPr>
        <p:spPr>
          <a:xfrm>
            <a:off x="5536112"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700"/>
              <a:t>地域貢献と食の重要性を再認識するための活動</a:t>
            </a:r>
            <a:endParaRPr sz="1700"/>
          </a:p>
          <a:p>
            <a:pPr indent="0" lvl="0" marL="0" rtl="0" algn="l">
              <a:spcBef>
                <a:spcPts val="1600"/>
              </a:spcBef>
              <a:spcAft>
                <a:spcPts val="1600"/>
              </a:spcAft>
              <a:buNone/>
            </a:pPr>
            <a:r>
              <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09" name="Shape 209"/>
        <p:cNvGrpSpPr/>
        <p:nvPr/>
      </p:nvGrpSpPr>
      <p:grpSpPr>
        <a:xfrm>
          <a:off x="0" y="0"/>
          <a:ext cx="0" cy="0"/>
          <a:chOff x="0" y="0"/>
          <a:chExt cx="0" cy="0"/>
        </a:xfrm>
      </p:grpSpPr>
      <p:sp>
        <p:nvSpPr>
          <p:cNvPr id="210" name="Google Shape;210;p22"/>
          <p:cNvSpPr txBox="1"/>
          <p:nvPr>
            <p:ph type="title"/>
          </p:nvPr>
        </p:nvSpPr>
        <p:spPr>
          <a:xfrm>
            <a:off x="729450" y="1322450"/>
            <a:ext cx="7010100" cy="3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200"/>
              <a:t>目的と背景</a:t>
            </a:r>
            <a:endParaRPr sz="1200"/>
          </a:p>
        </p:txBody>
      </p:sp>
      <p:sp>
        <p:nvSpPr>
          <p:cNvPr id="211" name="Google Shape;211;p22"/>
          <p:cNvSpPr txBox="1"/>
          <p:nvPr>
            <p:ph idx="4294967295" type="body"/>
          </p:nvPr>
        </p:nvSpPr>
        <p:spPr>
          <a:xfrm>
            <a:off x="729450" y="1749350"/>
            <a:ext cx="7010100" cy="26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sz="1700">
                <a:solidFill>
                  <a:srgbClr val="FFFFFF"/>
                </a:solidFill>
              </a:rPr>
              <a:t>1.自由な農家を産出することができるようになった</a:t>
            </a:r>
            <a:br>
              <a:rPr lang="ja" sz="1700">
                <a:solidFill>
                  <a:srgbClr val="FFFFFF"/>
                </a:solidFill>
              </a:rPr>
            </a:br>
            <a:r>
              <a:rPr lang="ja" sz="1700">
                <a:solidFill>
                  <a:srgbClr val="FFFFFF"/>
                </a:solidFill>
              </a:rPr>
              <a:t>→農地法で法律的に縛られていた農家。2023年に農地法が改正し、農地の取得に制限がなくなった</a:t>
            </a:r>
            <a:br>
              <a:rPr lang="ja" sz="1700">
                <a:solidFill>
                  <a:srgbClr val="FFFFFF"/>
                </a:solidFill>
              </a:rPr>
            </a:br>
            <a:r>
              <a:rPr lang="ja" sz="1700">
                <a:solidFill>
                  <a:srgbClr val="FFFFFF"/>
                </a:solidFill>
              </a:rPr>
              <a:t>→農家の習慣によって自分の縄張り農地だけで農業をしていた</a:t>
            </a:r>
            <a:endParaRPr sz="1700">
              <a:solidFill>
                <a:srgbClr val="FFFFFF"/>
              </a:solidFill>
            </a:endParaRPr>
          </a:p>
          <a:p>
            <a:pPr indent="0" lvl="0" marL="0" rtl="0" algn="l">
              <a:spcBef>
                <a:spcPts val="1600"/>
              </a:spcBef>
              <a:spcAft>
                <a:spcPts val="0"/>
              </a:spcAft>
              <a:buNone/>
            </a:pPr>
            <a:r>
              <a:rPr lang="ja" sz="1700">
                <a:solidFill>
                  <a:srgbClr val="FFFFFF"/>
                </a:solidFill>
              </a:rPr>
              <a:t>2.農家の存在が社会問題の解決の一助となる</a:t>
            </a:r>
            <a:br>
              <a:rPr lang="ja" sz="1700">
                <a:solidFill>
                  <a:srgbClr val="FFFFFF"/>
                </a:solidFill>
              </a:rPr>
            </a:br>
            <a:r>
              <a:rPr lang="ja" sz="1700">
                <a:solidFill>
                  <a:srgbClr val="FFFFFF"/>
                </a:solidFill>
              </a:rPr>
              <a:t>→高齢化、担い手不足、耕作放棄地による農業衰退。農家が全国を自由に適地適作して動く。流動的農家を産出する</a:t>
            </a:r>
            <a:endParaRPr sz="1700">
              <a:solidFill>
                <a:srgbClr val="FFFFFF"/>
              </a:solidFill>
            </a:endParaRPr>
          </a:p>
          <a:p>
            <a:pPr indent="0" lvl="0" marL="0" rtl="0" algn="l">
              <a:spcBef>
                <a:spcPts val="1600"/>
              </a:spcBef>
              <a:spcAft>
                <a:spcPts val="1600"/>
              </a:spcAft>
              <a:buNone/>
            </a:pPr>
            <a:r>
              <a:t/>
            </a:r>
            <a:endParaRPr sz="17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3"/>
          <p:cNvSpPr txBox="1"/>
          <p:nvPr>
            <p:ph type="title"/>
          </p:nvPr>
        </p:nvSpPr>
        <p:spPr>
          <a:xfrm>
            <a:off x="729450" y="2056375"/>
            <a:ext cx="5203200" cy="151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ja"/>
              <a:t>プロジェクトの</a:t>
            </a:r>
            <a:endParaRPr/>
          </a:p>
          <a:p>
            <a:pPr indent="0" lvl="0" marL="0" rtl="0" algn="l">
              <a:spcBef>
                <a:spcPts val="1600"/>
              </a:spcBef>
              <a:spcAft>
                <a:spcPts val="1600"/>
              </a:spcAft>
              <a:buNone/>
            </a:pPr>
            <a:r>
              <a:rPr lang="ja"/>
              <a:t>目的</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4"/>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JAGAの任務</a:t>
            </a:r>
            <a:endParaRPr/>
          </a:p>
          <a:p>
            <a:pPr indent="0" lvl="0" marL="0" rtl="0" algn="l">
              <a:spcBef>
                <a:spcPts val="0"/>
              </a:spcBef>
              <a:spcAft>
                <a:spcPts val="0"/>
              </a:spcAft>
              <a:buNone/>
            </a:pPr>
            <a:r>
              <a:t/>
            </a:r>
            <a:endParaRPr b="0"/>
          </a:p>
        </p:txBody>
      </p:sp>
      <p:sp>
        <p:nvSpPr>
          <p:cNvPr id="222" name="Google Shape;222;p24"/>
          <p:cNvSpPr txBox="1"/>
          <p:nvPr>
            <p:ph idx="1" type="body"/>
          </p:nvPr>
        </p:nvSpPr>
        <p:spPr>
          <a:xfrm>
            <a:off x="721225" y="2197825"/>
            <a:ext cx="3893400" cy="232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sz="1200"/>
              <a:t>1.過疎地に産業を興して社会問題の解決を目的とする。</a:t>
            </a:r>
            <a:endParaRPr b="1" sz="1200"/>
          </a:p>
          <a:p>
            <a:pPr indent="0" lvl="0" marL="0" rtl="0" algn="l">
              <a:spcBef>
                <a:spcPts val="0"/>
              </a:spcBef>
              <a:spcAft>
                <a:spcPts val="0"/>
              </a:spcAft>
              <a:buNone/>
            </a:pPr>
            <a:r>
              <a:rPr b="1" lang="ja" sz="1200"/>
              <a:t>2.農家の選択肢を広げることを目的とする。</a:t>
            </a:r>
            <a:endParaRPr b="1" sz="1200"/>
          </a:p>
          <a:p>
            <a:pPr indent="0" lvl="0" marL="0" rtl="0" algn="l">
              <a:spcBef>
                <a:spcPts val="0"/>
              </a:spcBef>
              <a:spcAft>
                <a:spcPts val="0"/>
              </a:spcAft>
              <a:buNone/>
            </a:pPr>
            <a:r>
              <a:t/>
            </a:r>
            <a:endParaRPr b="1" sz="1100">
              <a:solidFill>
                <a:schemeClr val="dk2"/>
              </a:solidFill>
            </a:endParaRPr>
          </a:p>
          <a:p>
            <a:pPr indent="0" lvl="0" marL="0" rtl="0" algn="l">
              <a:spcBef>
                <a:spcPts val="0"/>
              </a:spcBef>
              <a:spcAft>
                <a:spcPts val="0"/>
              </a:spcAft>
              <a:buNone/>
            </a:pPr>
            <a:r>
              <a:rPr b="1" lang="ja" sz="1100">
                <a:solidFill>
                  <a:schemeClr val="dk2"/>
                </a:solidFill>
              </a:rPr>
              <a:t>日本列島東西南北どこでも農業</a:t>
            </a:r>
            <a:endParaRPr b="1" sz="1100">
              <a:solidFill>
                <a:schemeClr val="dk2"/>
              </a:solidFill>
            </a:endParaRPr>
          </a:p>
          <a:p>
            <a:pPr indent="0" lvl="0" marL="0" rtl="0" algn="l">
              <a:spcBef>
                <a:spcPts val="0"/>
              </a:spcBef>
              <a:spcAft>
                <a:spcPts val="0"/>
              </a:spcAft>
              <a:buNone/>
            </a:pPr>
            <a:r>
              <a:rPr lang="ja" sz="1100">
                <a:solidFill>
                  <a:schemeClr val="dk2"/>
                </a:solidFill>
              </a:rPr>
              <a:t>地方創生、地域活性化、村づくり、耕作放棄地問題、中山間地域の重要性、農地法、これらの問題解決の一助とする</a:t>
            </a:r>
            <a:endParaRPr sz="1100">
              <a:solidFill>
                <a:schemeClr val="dk2"/>
              </a:solidFill>
            </a:endParaRPr>
          </a:p>
          <a:p>
            <a:pPr indent="0" lvl="0" marL="0" rtl="0" algn="l">
              <a:spcBef>
                <a:spcPts val="0"/>
              </a:spcBef>
              <a:spcAft>
                <a:spcPts val="0"/>
              </a:spcAft>
              <a:buNone/>
            </a:pPr>
            <a:r>
              <a:t/>
            </a:r>
            <a:endParaRPr b="1" sz="1100">
              <a:solidFill>
                <a:schemeClr val="dk2"/>
              </a:solidFill>
            </a:endParaRPr>
          </a:p>
          <a:p>
            <a:pPr indent="0" lvl="0" marL="0" rtl="0" algn="l">
              <a:spcBef>
                <a:spcPts val="0"/>
              </a:spcBef>
              <a:spcAft>
                <a:spcPts val="0"/>
              </a:spcAft>
              <a:buNone/>
            </a:pPr>
            <a:r>
              <a:t/>
            </a:r>
            <a:endParaRPr b="1" sz="1100">
              <a:solidFill>
                <a:schemeClr val="dk2"/>
              </a:solidFill>
            </a:endParaRPr>
          </a:p>
          <a:p>
            <a:pPr indent="0" lvl="0" marL="0" rtl="0" algn="l">
              <a:spcBef>
                <a:spcPts val="0"/>
              </a:spcBef>
              <a:spcAft>
                <a:spcPts val="1600"/>
              </a:spcAft>
              <a:buNone/>
            </a:pPr>
            <a:r>
              <a:rPr lang="ja" sz="1100"/>
              <a:t> </a:t>
            </a:r>
            <a:endParaRPr sz="1100"/>
          </a:p>
        </p:txBody>
      </p:sp>
      <p:pic>
        <p:nvPicPr>
          <p:cNvPr descr="QuickTip.jpg" id="223" name="Google Shape;223;p24"/>
          <p:cNvPicPr preferRelativeResize="0"/>
          <p:nvPr/>
        </p:nvPicPr>
        <p:blipFill rotWithShape="1">
          <a:blip r:embed="rId3">
            <a:alphaModFix/>
          </a:blip>
          <a:srcRect b="-130" l="26259" r="26537" t="0"/>
          <a:stretch/>
        </p:blipFill>
        <p:spPr>
          <a:xfrm>
            <a:off x="5146750" y="1184600"/>
            <a:ext cx="1973633" cy="3262601"/>
          </a:xfrm>
          <a:prstGeom prst="rect">
            <a:avLst/>
          </a:prstGeom>
          <a:noFill/>
          <a:ln>
            <a:noFill/>
          </a:ln>
        </p:spPr>
      </p:pic>
      <p:grpSp>
        <p:nvGrpSpPr>
          <p:cNvPr id="224" name="Google Shape;224;p24"/>
          <p:cNvGrpSpPr/>
          <p:nvPr/>
        </p:nvGrpSpPr>
        <p:grpSpPr>
          <a:xfrm>
            <a:off x="5146750" y="3327825"/>
            <a:ext cx="1973700" cy="1119300"/>
            <a:chOff x="5146750" y="3327825"/>
            <a:chExt cx="1973700" cy="1119300"/>
          </a:xfrm>
        </p:grpSpPr>
        <p:sp>
          <p:nvSpPr>
            <p:cNvPr id="225" name="Google Shape;225;p24"/>
            <p:cNvSpPr/>
            <p:nvPr/>
          </p:nvSpPr>
          <p:spPr>
            <a:xfrm>
              <a:off x="5146750" y="3327825"/>
              <a:ext cx="1973700" cy="1119300"/>
            </a:xfrm>
            <a:prstGeom prst="rect">
              <a:avLst/>
            </a:prstGeom>
            <a:solidFill>
              <a:srgbClr val="008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6" name="Google Shape;226;p24"/>
            <p:cNvSpPr txBox="1"/>
            <p:nvPr/>
          </p:nvSpPr>
          <p:spPr>
            <a:xfrm>
              <a:off x="5281475" y="3430588"/>
              <a:ext cx="1479000" cy="7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1200">
                  <a:solidFill>
                    <a:srgbClr val="FFFFFF"/>
                  </a:solidFill>
                </a:rPr>
                <a:t>ヒント</a:t>
              </a:r>
              <a:endParaRPr b="1" sz="1200">
                <a:solidFill>
                  <a:srgbClr val="FFFFFF"/>
                </a:solidFill>
              </a:endParaRPr>
            </a:p>
            <a:p>
              <a:pPr indent="0" lvl="0" marL="0" rtl="0" algn="l">
                <a:lnSpc>
                  <a:spcPct val="115000"/>
                </a:lnSpc>
                <a:spcBef>
                  <a:spcPts val="0"/>
                </a:spcBef>
                <a:spcAft>
                  <a:spcPts val="0"/>
                </a:spcAft>
                <a:buNone/>
              </a:pPr>
              <a:r>
                <a:t/>
              </a:r>
              <a:endParaRPr sz="700">
                <a:solidFill>
                  <a:srgbClr val="FFFFFF"/>
                </a:solidFill>
              </a:endParaRPr>
            </a:p>
            <a:p>
              <a:pPr indent="0" lvl="0" marL="0" rtl="0" algn="l">
                <a:lnSpc>
                  <a:spcPct val="115000"/>
                </a:lnSpc>
                <a:spcBef>
                  <a:spcPts val="0"/>
                </a:spcBef>
                <a:spcAft>
                  <a:spcPts val="0"/>
                </a:spcAft>
                <a:buNone/>
              </a:pPr>
              <a:r>
                <a:rPr lang="ja" sz="700">
                  <a:solidFill>
                    <a:srgbClr val="D9F0FF"/>
                  </a:solidFill>
                </a:rPr>
                <a:t>写真を右クリックして [画像を置換] を選択すると、独自の写真を表示できます。</a:t>
              </a:r>
              <a:endParaRPr sz="700">
                <a:solidFill>
                  <a:srgbClr val="D9F0FF"/>
                </a:solidFill>
              </a:endParaRPr>
            </a:p>
          </p:txBody>
        </p:sp>
      </p:grpSp>
      <p:pic>
        <p:nvPicPr>
          <p:cNvPr descr="shutterstock_368732306.jpg" id="227" name="Google Shape;227;p24"/>
          <p:cNvPicPr preferRelativeResize="0"/>
          <p:nvPr/>
        </p:nvPicPr>
        <p:blipFill rotWithShape="1">
          <a:blip r:embed="rId4">
            <a:alphaModFix/>
          </a:blip>
          <a:srcRect b="0" l="29621" r="29621" t="4942"/>
          <a:stretch/>
        </p:blipFill>
        <p:spPr>
          <a:xfrm>
            <a:off x="7170362" y="1184600"/>
            <a:ext cx="1973638" cy="32625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JAGAは新しい農業の</a:t>
            </a:r>
            <a:endParaRPr/>
          </a:p>
          <a:p>
            <a:pPr indent="0" lvl="0" marL="0" rtl="0" algn="l">
              <a:spcBef>
                <a:spcPts val="0"/>
              </a:spcBef>
              <a:spcAft>
                <a:spcPts val="0"/>
              </a:spcAft>
              <a:buNone/>
            </a:pPr>
            <a:r>
              <a:rPr lang="ja"/>
              <a:t>かたち</a:t>
            </a:r>
            <a:endParaRPr/>
          </a:p>
        </p:txBody>
      </p:sp>
      <p:sp>
        <p:nvSpPr>
          <p:cNvPr id="233" name="Google Shape;233;p25"/>
          <p:cNvSpPr txBox="1"/>
          <p:nvPr>
            <p:ph idx="1" type="body"/>
          </p:nvPr>
        </p:nvSpPr>
        <p:spPr>
          <a:xfrm>
            <a:off x="721225" y="243412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ja" sz="1100">
                <a:solidFill>
                  <a:schemeClr val="dk2"/>
                </a:solidFill>
              </a:rPr>
              <a:t>任務の遂行には行政の力が必要である</a:t>
            </a:r>
            <a:endParaRPr b="1" sz="1100">
              <a:solidFill>
                <a:schemeClr val="dk2"/>
              </a:solidFill>
            </a:endParaRPr>
          </a:p>
          <a:p>
            <a:pPr indent="0" lvl="0" marL="0" rtl="0" algn="l">
              <a:spcBef>
                <a:spcPts val="0"/>
              </a:spcBef>
              <a:spcAft>
                <a:spcPts val="0"/>
              </a:spcAft>
              <a:buNone/>
            </a:pPr>
            <a:r>
              <a:rPr lang="ja" sz="1100">
                <a:solidFill>
                  <a:schemeClr val="dk2"/>
                </a:solidFill>
              </a:rPr>
              <a:t>前向きで建設的な地域で、よそ者でも一緒に農業ができる受け入れ体制を整える必要。十分な理解を示してくれる地域を選定する</a:t>
            </a:r>
            <a:endParaRPr sz="1100">
              <a:solidFill>
                <a:schemeClr val="dk2"/>
              </a:solidFill>
            </a:endParaRPr>
          </a:p>
          <a:p>
            <a:pPr indent="0" lvl="0" marL="0" rtl="0" algn="l">
              <a:spcBef>
                <a:spcPts val="0"/>
              </a:spcBef>
              <a:spcAft>
                <a:spcPts val="0"/>
              </a:spcAft>
              <a:buNone/>
            </a:pPr>
            <a:r>
              <a:rPr b="1" lang="ja" sz="1100">
                <a:solidFill>
                  <a:schemeClr val="dk2"/>
                </a:solidFill>
              </a:rPr>
              <a:t>人の柔和生を育む</a:t>
            </a:r>
            <a:endParaRPr b="1" sz="1100">
              <a:solidFill>
                <a:schemeClr val="dk2"/>
              </a:solidFill>
            </a:endParaRPr>
          </a:p>
          <a:p>
            <a:pPr indent="0" lvl="0" marL="0" rtl="0" algn="l">
              <a:spcBef>
                <a:spcPts val="0"/>
              </a:spcBef>
              <a:spcAft>
                <a:spcPts val="1600"/>
              </a:spcAft>
              <a:buNone/>
            </a:pPr>
            <a:r>
              <a:rPr lang="ja" sz="1100"/>
              <a:t>過疎地域には都会にはない世代ギャップがある。30歳～40歳はザラにあるだろう。田舎ならではの距離感もある。生まれも習慣も違う人たち、自分の親よりも年齢の上の人たちとのコミュニケーション。そういった人たちと一緒に汗をかいて農業をする</a:t>
            </a:r>
            <a:endParaRPr sz="1100"/>
          </a:p>
        </p:txBody>
      </p:sp>
      <p:pic>
        <p:nvPicPr>
          <p:cNvPr descr="shutterstock_199014602.jpg" id="234" name="Google Shape;234;p25"/>
          <p:cNvPicPr preferRelativeResize="0"/>
          <p:nvPr/>
        </p:nvPicPr>
        <p:blipFill rotWithShape="1">
          <a:blip r:embed="rId3">
            <a:alphaModFix/>
          </a:blip>
          <a:srcRect b="14900" l="27866" r="791" t="2590"/>
          <a:stretch/>
        </p:blipFill>
        <p:spPr>
          <a:xfrm>
            <a:off x="5146750" y="1184600"/>
            <a:ext cx="3997249" cy="32625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6"/>
          <p:cNvSpPr txBox="1"/>
          <p:nvPr>
            <p:ph type="title"/>
          </p:nvPr>
        </p:nvSpPr>
        <p:spPr>
          <a:xfrm>
            <a:off x="730000" y="1318650"/>
            <a:ext cx="6771600" cy="74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運用方法</a:t>
            </a:r>
            <a:endParaRPr/>
          </a:p>
        </p:txBody>
      </p:sp>
      <p:sp>
        <p:nvSpPr>
          <p:cNvPr id="240" name="Google Shape;240;p26"/>
          <p:cNvSpPr txBox="1"/>
          <p:nvPr>
            <p:ph idx="1" type="body"/>
          </p:nvPr>
        </p:nvSpPr>
        <p:spPr>
          <a:xfrm>
            <a:off x="721225" y="1984150"/>
            <a:ext cx="7314600" cy="23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必要なもの、こと</a:t>
            </a:r>
            <a:endParaRPr/>
          </a:p>
          <a:p>
            <a:pPr indent="0" lvl="0" marL="0" rtl="0" algn="l">
              <a:spcBef>
                <a:spcPts val="1600"/>
              </a:spcBef>
              <a:spcAft>
                <a:spcPts val="0"/>
              </a:spcAft>
              <a:buNone/>
            </a:pPr>
            <a:r>
              <a:rPr lang="ja"/>
              <a:t>遊牧民の受け入れ場所（ここでは営地と呼びます）。</a:t>
            </a:r>
            <a:br>
              <a:rPr lang="ja"/>
            </a:br>
            <a:r>
              <a:rPr lang="ja"/>
              <a:t>→農地、宿泊先。感覚的には季節労働者というイメージでいいと思います</a:t>
            </a:r>
            <a:endParaRPr/>
          </a:p>
          <a:p>
            <a:pPr indent="0" lvl="0" marL="0" rtl="0" algn="l">
              <a:spcBef>
                <a:spcPts val="1600"/>
              </a:spcBef>
              <a:spcAft>
                <a:spcPts val="0"/>
              </a:spcAft>
              <a:buNone/>
            </a:pPr>
            <a:r>
              <a:rPr lang="ja"/>
              <a:t>営地となる行政や農業委員会との話し合い</a:t>
            </a:r>
            <a:br>
              <a:rPr lang="ja"/>
            </a:br>
            <a:r>
              <a:rPr lang="ja"/>
              <a:t>→よそ者がその土地で農業をしても大丈夫？</a:t>
            </a:r>
            <a:endParaRPr/>
          </a:p>
          <a:p>
            <a:pPr indent="0" lvl="0" marL="0" rtl="0" algn="l">
              <a:spcBef>
                <a:spcPts val="1600"/>
              </a:spcBef>
              <a:spcAft>
                <a:spcPts val="1600"/>
              </a:spcAft>
              <a:buNone/>
            </a:pPr>
            <a:r>
              <a:rPr lang="ja"/>
              <a:t>農業機械を貸してくれる人</a:t>
            </a:r>
            <a:br>
              <a:rPr lang="ja"/>
            </a:br>
            <a:r>
              <a:rPr lang="ja"/>
              <a:t>→機械組合、地元の方の善意でお貸ししてくれる人</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