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66" r:id="rId14"/>
    <p:sldId id="267" r:id="rId15"/>
  </p:sldIdLst>
  <p:sldSz cx="9144000" cy="5143500" type="screen16x9"/>
  <p:notesSz cx="6858000" cy="9144000"/>
  <p:embeddedFontLst>
    <p:embeddedFont>
      <p:font typeface="Maven Pro" panose="020B0600070205080204" charset="0"/>
      <p:regular r:id="rId17"/>
      <p:bold r:id="rId18"/>
    </p:embeddedFont>
    <p:embeddedFont>
      <p:font typeface="Nunito"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卓也 長田" userId="c4265c61bd5fdbb5" providerId="LiveId" clId="{4738457C-FF0F-44B5-855A-E7205E2F0036}"/>
    <pc:docChg chg="modSld">
      <pc:chgData name="卓也 長田" userId="c4265c61bd5fdbb5" providerId="LiveId" clId="{4738457C-FF0F-44B5-855A-E7205E2F0036}" dt="2024-01-19T23:39:35.232" v="1" actId="5793"/>
      <pc:docMkLst>
        <pc:docMk/>
      </pc:docMkLst>
      <pc:sldChg chg="modNotesTx">
        <pc:chgData name="卓也 長田" userId="c4265c61bd5fdbb5" providerId="LiveId" clId="{4738457C-FF0F-44B5-855A-E7205E2F0036}" dt="2024-01-19T23:39:35.232" v="1" actId="5793"/>
        <pc:sldMkLst>
          <pc:docMk/>
          <pc:sldMk cId="1632934217"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c6f889893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c6f8898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c6f889893_0_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c6f88989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139700" indent="0">
              <a:buNone/>
            </a:pPr>
            <a:endParaRPr kumimoji="1" lang="en-US" altLang="ja-JP" dirty="0"/>
          </a:p>
        </p:txBody>
      </p:sp>
    </p:spTree>
    <p:extLst>
      <p:ext uri="{BB962C8B-B14F-4D97-AF65-F5344CB8AC3E}">
        <p14:creationId xmlns:p14="http://schemas.microsoft.com/office/powerpoint/2010/main" val="343354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6449542153_0_6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6449542153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c6f889893_0_4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c6f88989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c6f889893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c6f88989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6449542153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6449542153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6449542153_0_5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6449542153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6449542153_0_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644954215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6449542153_0_6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6449542153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6449542153_0_6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6449542153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6449542153_0_6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6449542153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6449542153_0_6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6449542153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1613825"/>
            <a:ext cx="4972200" cy="1872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ja" sz="4000"/>
              <a:t>原発＆限界集落</a:t>
            </a:r>
            <a:br>
              <a:rPr lang="ja"/>
            </a:br>
            <a:endParaRPr/>
          </a:p>
        </p:txBody>
      </p:sp>
      <p:sp>
        <p:nvSpPr>
          <p:cNvPr id="278" name="Google Shape;278;p13"/>
          <p:cNvSpPr txBox="1">
            <a:spLocks noGrp="1"/>
          </p:cNvSpPr>
          <p:nvPr>
            <p:ph type="subTitle" idx="1"/>
          </p:nvPr>
        </p:nvSpPr>
        <p:spPr>
          <a:xfrm>
            <a:off x="824000" y="3053625"/>
            <a:ext cx="4255500" cy="695400"/>
          </a:xfrm>
          <a:prstGeom prst="rect">
            <a:avLst/>
          </a:prstGeom>
        </p:spPr>
        <p:txBody>
          <a:bodyPr spcFirstLastPara="1" wrap="square" lIns="91425" tIns="91425" rIns="91425" bIns="91425" anchor="t" anchorCtr="0">
            <a:normAutofit fontScale="55000"/>
          </a:bodyPr>
          <a:lstStyle/>
          <a:p>
            <a:pPr marL="0" lvl="0" indent="0" algn="l" rtl="0">
              <a:spcBef>
                <a:spcPts val="0"/>
              </a:spcBef>
              <a:spcAft>
                <a:spcPts val="0"/>
              </a:spcAft>
              <a:buNone/>
            </a:pPr>
            <a:r>
              <a:rPr lang="ja" sz="3600" b="1">
                <a:latin typeface="Maven Pro"/>
                <a:ea typeface="Maven Pro"/>
                <a:cs typeface="Maven Pro"/>
                <a:sym typeface="Maven Pro"/>
              </a:rPr>
              <a:t>福島県飯舘村から地方創生を考える</a:t>
            </a:r>
            <a:endParaRPr sz="3600" b="1">
              <a:latin typeface="Maven Pro"/>
              <a:ea typeface="Maven Pro"/>
              <a:cs typeface="Maven Pro"/>
              <a:sym typeface="Maven Pro"/>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2"/>
          <p:cNvSpPr txBox="1">
            <a:spLocks noGrp="1"/>
          </p:cNvSpPr>
          <p:nvPr>
            <p:ph type="title" idx="4294967295"/>
          </p:nvPr>
        </p:nvSpPr>
        <p:spPr>
          <a:xfrm>
            <a:off x="387900" y="458025"/>
            <a:ext cx="8368200" cy="686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ja"/>
              <a:t>地方移住で感じたこと</a:t>
            </a:r>
            <a:endParaRPr/>
          </a:p>
        </p:txBody>
      </p:sp>
      <p:grpSp>
        <p:nvGrpSpPr>
          <p:cNvPr id="335" name="Google Shape;335;p22"/>
          <p:cNvGrpSpPr/>
          <p:nvPr/>
        </p:nvGrpSpPr>
        <p:grpSpPr>
          <a:xfrm>
            <a:off x="431825" y="1342525"/>
            <a:ext cx="2683300" cy="3302700"/>
            <a:chOff x="431825" y="1342525"/>
            <a:chExt cx="2683300" cy="3302700"/>
          </a:xfrm>
        </p:grpSpPr>
        <p:sp>
          <p:nvSpPr>
            <p:cNvPr id="336" name="Google Shape;336;p22"/>
            <p:cNvSpPr/>
            <p:nvPr/>
          </p:nvSpPr>
          <p:spPr>
            <a:xfrm>
              <a:off x="431825" y="1342525"/>
              <a:ext cx="2683200" cy="33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2"/>
            <p:cNvSpPr txBox="1"/>
            <p:nvPr/>
          </p:nvSpPr>
          <p:spPr>
            <a:xfrm>
              <a:off x="431925" y="1342525"/>
              <a:ext cx="2683200" cy="82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22"/>
          <p:cNvSpPr txBox="1">
            <a:spLocks noGrp="1"/>
          </p:cNvSpPr>
          <p:nvPr>
            <p:ph type="body" idx="4294967295"/>
          </p:nvPr>
        </p:nvSpPr>
        <p:spPr>
          <a:xfrm>
            <a:off x="489192" y="1337725"/>
            <a:ext cx="349500" cy="823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ja">
                <a:solidFill>
                  <a:schemeClr val="lt1"/>
                </a:solidFill>
              </a:rPr>
              <a:t>1</a:t>
            </a:r>
            <a:endParaRPr>
              <a:solidFill>
                <a:schemeClr val="lt1"/>
              </a:solidFill>
            </a:endParaRPr>
          </a:p>
        </p:txBody>
      </p:sp>
      <p:cxnSp>
        <p:nvCxnSpPr>
          <p:cNvPr id="339" name="Google Shape;339;p22"/>
          <p:cNvCxnSpPr/>
          <p:nvPr/>
        </p:nvCxnSpPr>
        <p:spPr>
          <a:xfrm>
            <a:off x="857675" y="1514725"/>
            <a:ext cx="0" cy="478800"/>
          </a:xfrm>
          <a:prstGeom prst="straightConnector1">
            <a:avLst/>
          </a:prstGeom>
          <a:noFill/>
          <a:ln w="9525" cap="flat" cmpd="sng">
            <a:solidFill>
              <a:schemeClr val="lt1"/>
            </a:solidFill>
            <a:prstDash val="solid"/>
            <a:round/>
            <a:headEnd type="none" w="sm" len="sm"/>
            <a:tailEnd type="none" w="sm" len="sm"/>
          </a:ln>
        </p:spPr>
      </p:cxnSp>
      <p:sp>
        <p:nvSpPr>
          <p:cNvPr id="340" name="Google Shape;340;p22"/>
          <p:cNvSpPr txBox="1">
            <a:spLocks noGrp="1"/>
          </p:cNvSpPr>
          <p:nvPr>
            <p:ph type="body" idx="4294967295"/>
          </p:nvPr>
        </p:nvSpPr>
        <p:spPr>
          <a:xfrm>
            <a:off x="933875" y="1337725"/>
            <a:ext cx="2101800" cy="823200"/>
          </a:xfrm>
          <a:prstGeom prst="rect">
            <a:avLst/>
          </a:prstGeom>
        </p:spPr>
        <p:txBody>
          <a:bodyPr spcFirstLastPara="1" wrap="square" lIns="91425" tIns="91425" rIns="91425" bIns="91425" anchor="ctr" anchorCtr="0">
            <a:normAutofit/>
          </a:bodyPr>
          <a:lstStyle/>
          <a:p>
            <a:pPr marL="0" lvl="0" indent="0" algn="l" rtl="0">
              <a:lnSpc>
                <a:spcPct val="100000"/>
              </a:lnSpc>
              <a:spcBef>
                <a:spcPts val="0"/>
              </a:spcBef>
              <a:spcAft>
                <a:spcPts val="0"/>
              </a:spcAft>
              <a:buNone/>
            </a:pPr>
            <a:r>
              <a:rPr lang="ja" sz="1500">
                <a:solidFill>
                  <a:schemeClr val="lt1"/>
                </a:solidFill>
              </a:rPr>
              <a:t>地域や社会には貢献するべき</a:t>
            </a:r>
            <a:endParaRPr sz="1500">
              <a:solidFill>
                <a:schemeClr val="lt1"/>
              </a:solidFill>
            </a:endParaRPr>
          </a:p>
        </p:txBody>
      </p:sp>
      <p:sp>
        <p:nvSpPr>
          <p:cNvPr id="341" name="Google Shape;341;p22"/>
          <p:cNvSpPr txBox="1">
            <a:spLocks noGrp="1"/>
          </p:cNvSpPr>
          <p:nvPr>
            <p:ph type="body" idx="4294967295"/>
          </p:nvPr>
        </p:nvSpPr>
        <p:spPr>
          <a:xfrm>
            <a:off x="508125" y="2268950"/>
            <a:ext cx="2530800" cy="2376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ja" dirty="0"/>
              <a:t>・地方はみんなが主人公的な要素があります。何もしないと何も起きません</a:t>
            </a:r>
            <a:br>
              <a:rPr lang="ja" dirty="0"/>
            </a:br>
            <a:r>
              <a:rPr lang="ja" dirty="0"/>
              <a:t>・消費社会ではなく生産社会なので、色々と考える時間が増えたような気がします</a:t>
            </a:r>
            <a:br>
              <a:rPr lang="ja" dirty="0"/>
            </a:br>
            <a:r>
              <a:rPr lang="ja" dirty="0"/>
              <a:t>・率先して動くと目立ちます</a:t>
            </a:r>
            <a:br>
              <a:rPr lang="ja" dirty="0"/>
            </a:br>
            <a:r>
              <a:rPr lang="ja" dirty="0"/>
              <a:t>・社会貢献をしていると多くの人と出会いがあります</a:t>
            </a:r>
            <a:endParaRPr dirty="0"/>
          </a:p>
        </p:txBody>
      </p:sp>
      <p:grpSp>
        <p:nvGrpSpPr>
          <p:cNvPr id="342" name="Google Shape;342;p22"/>
          <p:cNvGrpSpPr/>
          <p:nvPr/>
        </p:nvGrpSpPr>
        <p:grpSpPr>
          <a:xfrm>
            <a:off x="3221800" y="1342525"/>
            <a:ext cx="2673003" cy="3302700"/>
            <a:chOff x="3221800" y="1342525"/>
            <a:chExt cx="2673003" cy="3302700"/>
          </a:xfrm>
        </p:grpSpPr>
        <p:sp>
          <p:nvSpPr>
            <p:cNvPr id="343" name="Google Shape;343;p22"/>
            <p:cNvSpPr/>
            <p:nvPr/>
          </p:nvSpPr>
          <p:spPr>
            <a:xfrm>
              <a:off x="3221803" y="1342525"/>
              <a:ext cx="2673000" cy="33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txBox="1"/>
            <p:nvPr/>
          </p:nvSpPr>
          <p:spPr>
            <a:xfrm>
              <a:off x="3221800" y="1342525"/>
              <a:ext cx="2673000" cy="82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22"/>
          <p:cNvSpPr txBox="1">
            <a:spLocks noGrp="1"/>
          </p:cNvSpPr>
          <p:nvPr>
            <p:ph type="body" idx="4294967295"/>
          </p:nvPr>
        </p:nvSpPr>
        <p:spPr>
          <a:xfrm>
            <a:off x="3275767" y="1337725"/>
            <a:ext cx="349500" cy="823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ja">
                <a:solidFill>
                  <a:schemeClr val="lt1"/>
                </a:solidFill>
              </a:rPr>
              <a:t>2</a:t>
            </a:r>
            <a:endParaRPr>
              <a:solidFill>
                <a:schemeClr val="lt1"/>
              </a:solidFill>
            </a:endParaRPr>
          </a:p>
        </p:txBody>
      </p:sp>
      <p:cxnSp>
        <p:nvCxnSpPr>
          <p:cNvPr id="346" name="Google Shape;346;p22"/>
          <p:cNvCxnSpPr/>
          <p:nvPr/>
        </p:nvCxnSpPr>
        <p:spPr>
          <a:xfrm>
            <a:off x="3647550" y="1514725"/>
            <a:ext cx="0" cy="478800"/>
          </a:xfrm>
          <a:prstGeom prst="straightConnector1">
            <a:avLst/>
          </a:prstGeom>
          <a:noFill/>
          <a:ln w="9525" cap="flat" cmpd="sng">
            <a:solidFill>
              <a:schemeClr val="lt1"/>
            </a:solidFill>
            <a:prstDash val="solid"/>
            <a:round/>
            <a:headEnd type="none" w="sm" len="sm"/>
            <a:tailEnd type="none" w="sm" len="sm"/>
          </a:ln>
        </p:spPr>
      </p:cxnSp>
      <p:sp>
        <p:nvSpPr>
          <p:cNvPr id="347" name="Google Shape;347;p22"/>
          <p:cNvSpPr txBox="1">
            <a:spLocks noGrp="1"/>
          </p:cNvSpPr>
          <p:nvPr>
            <p:ph type="body" idx="4294967295"/>
          </p:nvPr>
        </p:nvSpPr>
        <p:spPr>
          <a:xfrm>
            <a:off x="3723750" y="1342525"/>
            <a:ext cx="2101800" cy="823200"/>
          </a:xfrm>
          <a:prstGeom prst="rect">
            <a:avLst/>
          </a:prstGeom>
        </p:spPr>
        <p:txBody>
          <a:bodyPr spcFirstLastPara="1" wrap="square" lIns="91425" tIns="91425" rIns="91425" bIns="91425" anchor="ctr" anchorCtr="0">
            <a:normAutofit/>
          </a:bodyPr>
          <a:lstStyle/>
          <a:p>
            <a:pPr marL="0" lvl="0" indent="0" algn="l" rtl="0">
              <a:lnSpc>
                <a:spcPct val="100000"/>
              </a:lnSpc>
              <a:spcBef>
                <a:spcPts val="0"/>
              </a:spcBef>
              <a:spcAft>
                <a:spcPts val="0"/>
              </a:spcAft>
              <a:buNone/>
            </a:pPr>
            <a:r>
              <a:rPr lang="ja" sz="1500">
                <a:solidFill>
                  <a:schemeClr val="lt1"/>
                </a:solidFill>
              </a:rPr>
              <a:t>労働に行かず仕事に行く、遊びに行く</a:t>
            </a:r>
            <a:endParaRPr sz="1500">
              <a:solidFill>
                <a:schemeClr val="lt1"/>
              </a:solidFill>
            </a:endParaRPr>
          </a:p>
        </p:txBody>
      </p:sp>
      <p:sp>
        <p:nvSpPr>
          <p:cNvPr id="348" name="Google Shape;348;p22"/>
          <p:cNvSpPr txBox="1">
            <a:spLocks noGrp="1"/>
          </p:cNvSpPr>
          <p:nvPr>
            <p:ph type="body" idx="4294967295"/>
          </p:nvPr>
        </p:nvSpPr>
        <p:spPr>
          <a:xfrm>
            <a:off x="3294700" y="2268950"/>
            <a:ext cx="2530800" cy="2376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・土日だからどうって感覚はなくなります。子供とどこかに行くと休日的な感覚ですが</a:t>
            </a:r>
            <a:endParaRPr/>
          </a:p>
          <a:p>
            <a:pPr marL="0" lvl="0" indent="0" algn="l" rtl="0">
              <a:spcBef>
                <a:spcPts val="0"/>
              </a:spcBef>
              <a:spcAft>
                <a:spcPts val="0"/>
              </a:spcAft>
              <a:buNone/>
            </a:pPr>
            <a:r>
              <a:rPr lang="ja"/>
              <a:t>・遊びの延長みたいなことも多いので、物事に対してあまり毛嫌いしなくなりました</a:t>
            </a:r>
            <a:endParaRPr/>
          </a:p>
        </p:txBody>
      </p:sp>
      <p:grpSp>
        <p:nvGrpSpPr>
          <p:cNvPr id="349" name="Google Shape;349;p22"/>
          <p:cNvGrpSpPr/>
          <p:nvPr/>
        </p:nvGrpSpPr>
        <p:grpSpPr>
          <a:xfrm>
            <a:off x="6007125" y="1342525"/>
            <a:ext cx="2673000" cy="3302700"/>
            <a:chOff x="6007125" y="1342525"/>
            <a:chExt cx="2673000" cy="3302700"/>
          </a:xfrm>
        </p:grpSpPr>
        <p:sp>
          <p:nvSpPr>
            <p:cNvPr id="350" name="Google Shape;350;p22"/>
            <p:cNvSpPr/>
            <p:nvPr/>
          </p:nvSpPr>
          <p:spPr>
            <a:xfrm>
              <a:off x="6007125" y="1342525"/>
              <a:ext cx="2673000" cy="33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txBox="1"/>
            <p:nvPr/>
          </p:nvSpPr>
          <p:spPr>
            <a:xfrm>
              <a:off x="6007125" y="1342525"/>
              <a:ext cx="2673000" cy="82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22"/>
          <p:cNvSpPr txBox="1">
            <a:spLocks noGrp="1"/>
          </p:cNvSpPr>
          <p:nvPr>
            <p:ph type="body" idx="4294967295"/>
          </p:nvPr>
        </p:nvSpPr>
        <p:spPr>
          <a:xfrm>
            <a:off x="6058742" y="1337725"/>
            <a:ext cx="349500" cy="823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ja">
                <a:solidFill>
                  <a:schemeClr val="lt1"/>
                </a:solidFill>
              </a:rPr>
              <a:t>3</a:t>
            </a:r>
            <a:endParaRPr>
              <a:solidFill>
                <a:schemeClr val="lt1"/>
              </a:solidFill>
            </a:endParaRPr>
          </a:p>
        </p:txBody>
      </p:sp>
      <p:cxnSp>
        <p:nvCxnSpPr>
          <p:cNvPr id="353" name="Google Shape;353;p22"/>
          <p:cNvCxnSpPr/>
          <p:nvPr/>
        </p:nvCxnSpPr>
        <p:spPr>
          <a:xfrm>
            <a:off x="6427225" y="1514725"/>
            <a:ext cx="0" cy="478800"/>
          </a:xfrm>
          <a:prstGeom prst="straightConnector1">
            <a:avLst/>
          </a:prstGeom>
          <a:noFill/>
          <a:ln w="9525" cap="flat" cmpd="sng">
            <a:solidFill>
              <a:schemeClr val="lt1"/>
            </a:solidFill>
            <a:prstDash val="solid"/>
            <a:round/>
            <a:headEnd type="none" w="sm" len="sm"/>
            <a:tailEnd type="none" w="sm" len="sm"/>
          </a:ln>
        </p:spPr>
      </p:cxnSp>
      <p:sp>
        <p:nvSpPr>
          <p:cNvPr id="354" name="Google Shape;354;p22"/>
          <p:cNvSpPr txBox="1">
            <a:spLocks noGrp="1"/>
          </p:cNvSpPr>
          <p:nvPr>
            <p:ph type="body" idx="4294967295"/>
          </p:nvPr>
        </p:nvSpPr>
        <p:spPr>
          <a:xfrm>
            <a:off x="6503425" y="1342525"/>
            <a:ext cx="2101800" cy="823200"/>
          </a:xfrm>
          <a:prstGeom prst="rect">
            <a:avLst/>
          </a:prstGeom>
        </p:spPr>
        <p:txBody>
          <a:bodyPr spcFirstLastPara="1" wrap="square" lIns="91425" tIns="91425" rIns="91425" bIns="91425" anchor="ctr" anchorCtr="0">
            <a:normAutofit/>
          </a:bodyPr>
          <a:lstStyle/>
          <a:p>
            <a:pPr marL="0" lvl="0" indent="0" algn="l" rtl="0">
              <a:lnSpc>
                <a:spcPct val="100000"/>
              </a:lnSpc>
              <a:spcBef>
                <a:spcPts val="0"/>
              </a:spcBef>
              <a:spcAft>
                <a:spcPts val="0"/>
              </a:spcAft>
              <a:buNone/>
            </a:pPr>
            <a:r>
              <a:rPr lang="ja" sz="1500">
                <a:solidFill>
                  <a:schemeClr val="lt1"/>
                </a:solidFill>
              </a:rPr>
              <a:t>大して不自由はない</a:t>
            </a:r>
            <a:endParaRPr sz="1500">
              <a:solidFill>
                <a:schemeClr val="lt1"/>
              </a:solidFill>
            </a:endParaRPr>
          </a:p>
        </p:txBody>
      </p:sp>
      <p:sp>
        <p:nvSpPr>
          <p:cNvPr id="355" name="Google Shape;355;p22"/>
          <p:cNvSpPr txBox="1">
            <a:spLocks noGrp="1"/>
          </p:cNvSpPr>
          <p:nvPr>
            <p:ph type="body" idx="4294967295"/>
          </p:nvPr>
        </p:nvSpPr>
        <p:spPr>
          <a:xfrm>
            <a:off x="6077675" y="2268950"/>
            <a:ext cx="2530800" cy="2376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・楽天もAmazonも注文すれば届きます。</a:t>
            </a:r>
            <a:br>
              <a:rPr lang="ja"/>
            </a:br>
            <a:r>
              <a:rPr lang="ja"/>
              <a:t>・買い物は片道30分。頭を整理するのにちょうどいいです。</a:t>
            </a:r>
            <a:br>
              <a:rPr lang="ja"/>
            </a:br>
            <a:r>
              <a:rPr lang="ja"/>
              <a:t>・まとめ買いは結構お得</a:t>
            </a:r>
            <a:br>
              <a:rPr lang="ja"/>
            </a:br>
            <a:r>
              <a:rPr lang="ja"/>
              <a:t>・たまに圏外ですが、家にインターネットがあれば問題なし</a:t>
            </a:r>
            <a:endParaRPr/>
          </a:p>
          <a:p>
            <a:pPr marL="0" lvl="0" indent="0" algn="l" rtl="0">
              <a:spcBef>
                <a:spcPts val="1200"/>
              </a:spcBef>
              <a:spcAft>
                <a:spcPts val="1200"/>
              </a:spcAft>
              <a:buNone/>
            </a:pP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9EC5C5E-8048-1352-95DE-8DE6F738A592}"/>
              </a:ext>
            </a:extLst>
          </p:cNvPr>
          <p:cNvSpPr>
            <a:spLocks noGrp="1"/>
          </p:cNvSpPr>
          <p:nvPr>
            <p:ph type="title"/>
          </p:nvPr>
        </p:nvSpPr>
        <p:spPr>
          <a:xfrm>
            <a:off x="1303800" y="598575"/>
            <a:ext cx="3430500" cy="1990200"/>
          </a:xfrm>
        </p:spPr>
        <p:txBody>
          <a:bodyPr wrap="square" anchor="t">
            <a:normAutofit/>
          </a:bodyPr>
          <a:lstStyle/>
          <a:p>
            <a:r>
              <a:rPr lang="ja-JP" altLang="en-US" dirty="0"/>
              <a:t>一般社団法人</a:t>
            </a:r>
            <a:br>
              <a:rPr lang="en-US" altLang="ja-JP" dirty="0"/>
            </a:br>
            <a:r>
              <a:rPr lang="ja-JP" altLang="en-US" dirty="0"/>
              <a:t>阿武隈クラブ</a:t>
            </a:r>
            <a:r>
              <a:rPr lang="en-US" altLang="ja-JP" dirty="0"/>
              <a:t>IITATE</a:t>
            </a:r>
            <a:r>
              <a:rPr lang="ja-JP" altLang="en-US" dirty="0"/>
              <a:t>の活動内容</a:t>
            </a:r>
          </a:p>
        </p:txBody>
      </p:sp>
      <p:sp>
        <p:nvSpPr>
          <p:cNvPr id="11" name="Subtitle 2">
            <a:extLst>
              <a:ext uri="{FF2B5EF4-FFF2-40B4-BE49-F238E27FC236}">
                <a16:creationId xmlns:a16="http://schemas.microsoft.com/office/drawing/2014/main" id="{F4AE5E98-2C86-5D67-FE82-CCAE60DECC88}"/>
              </a:ext>
            </a:extLst>
          </p:cNvPr>
          <p:cNvSpPr>
            <a:spLocks noGrp="1"/>
          </p:cNvSpPr>
          <p:nvPr>
            <p:ph type="subTitle" idx="1"/>
          </p:nvPr>
        </p:nvSpPr>
        <p:spPr>
          <a:xfrm>
            <a:off x="1303800" y="2743203"/>
            <a:ext cx="3430500" cy="726000"/>
          </a:xfrm>
        </p:spPr>
        <p:txBody>
          <a:bodyPr/>
          <a:lstStyle/>
          <a:p>
            <a:r>
              <a:rPr lang="ja-JP" altLang="en-US" dirty="0"/>
              <a:t>農業や社会貢献、便利屋など色々やってますが・・・。</a:t>
            </a:r>
            <a:endParaRPr lang="en-US" dirty="0"/>
          </a:p>
        </p:txBody>
      </p:sp>
      <p:sp>
        <p:nvSpPr>
          <p:cNvPr id="13" name="Text Placeholder 3">
            <a:extLst>
              <a:ext uri="{FF2B5EF4-FFF2-40B4-BE49-F238E27FC236}">
                <a16:creationId xmlns:a16="http://schemas.microsoft.com/office/drawing/2014/main" id="{E0E06644-C217-35F0-63ED-2035560A555B}"/>
              </a:ext>
            </a:extLst>
          </p:cNvPr>
          <p:cNvSpPr>
            <a:spLocks noGrp="1"/>
          </p:cNvSpPr>
          <p:nvPr>
            <p:ph type="body" idx="2"/>
          </p:nvPr>
        </p:nvSpPr>
        <p:spPr>
          <a:xfrm>
            <a:off x="4903700" y="661000"/>
            <a:ext cx="3430500" cy="3870600"/>
          </a:xfrm>
        </p:spPr>
        <p:txBody>
          <a:bodyPr/>
          <a:lstStyle/>
          <a:p>
            <a:pPr marL="146050" indent="0">
              <a:buNone/>
            </a:pPr>
            <a:endParaRPr lang="en-US" altLang="ja-JP" dirty="0"/>
          </a:p>
          <a:p>
            <a:pPr marL="146050" indent="0">
              <a:buNone/>
            </a:pPr>
            <a:endParaRPr lang="en-US" altLang="ja-JP" dirty="0"/>
          </a:p>
          <a:p>
            <a:pPr marL="146050" indent="0">
              <a:buNone/>
            </a:pPr>
            <a:endParaRPr lang="en-US" altLang="ja-JP" dirty="0"/>
          </a:p>
          <a:p>
            <a:pPr marL="146050" indent="0">
              <a:buNone/>
            </a:pPr>
            <a:endParaRPr lang="en-US" altLang="ja-JP" dirty="0"/>
          </a:p>
          <a:p>
            <a:pPr marL="146050" indent="0">
              <a:buNone/>
            </a:pPr>
            <a:r>
              <a:rPr lang="ja-JP" altLang="en-US" dirty="0"/>
              <a:t>・産地復活事業（インゲンの生産）</a:t>
            </a:r>
            <a:endParaRPr lang="en-US" altLang="ja-JP" dirty="0"/>
          </a:p>
          <a:p>
            <a:pPr marL="146050" indent="0">
              <a:buNone/>
            </a:pPr>
            <a:r>
              <a:rPr lang="ja-JP" altLang="en-US" dirty="0"/>
              <a:t>・事業継承事業（キノコの生産）</a:t>
            </a:r>
            <a:endParaRPr lang="en-US" altLang="ja-JP" dirty="0"/>
          </a:p>
          <a:p>
            <a:pPr marL="146050" indent="0">
              <a:buNone/>
            </a:pPr>
            <a:r>
              <a:rPr lang="ja-JP" altLang="en-US" dirty="0"/>
              <a:t>・公衆衛生の活動（健康、整骨院経営）</a:t>
            </a:r>
            <a:endParaRPr lang="en-US" altLang="ja-JP" dirty="0"/>
          </a:p>
          <a:p>
            <a:pPr marL="146050" indent="0">
              <a:buNone/>
            </a:pPr>
            <a:r>
              <a:rPr lang="ja-JP" altLang="en-US" dirty="0"/>
              <a:t>・便利屋事業</a:t>
            </a:r>
            <a:endParaRPr lang="en-US" altLang="ja-JP" dirty="0"/>
          </a:p>
          <a:p>
            <a:pPr marL="146050" indent="0">
              <a:buNone/>
            </a:pPr>
            <a:r>
              <a:rPr lang="ja-JP" altLang="en-US" dirty="0"/>
              <a:t>・児童養護施設への支援活動</a:t>
            </a:r>
            <a:endParaRPr lang="en-US" altLang="ja-JP" dirty="0"/>
          </a:p>
          <a:p>
            <a:pPr marL="146050" indent="0">
              <a:buNone/>
            </a:pPr>
            <a:r>
              <a:rPr lang="ja-JP" altLang="en-US" dirty="0"/>
              <a:t>・放射線の測定事業</a:t>
            </a:r>
            <a:endParaRPr lang="en-US" altLang="ja-JP" dirty="0"/>
          </a:p>
          <a:p>
            <a:pPr marL="146050" indent="0">
              <a:buNone/>
            </a:pPr>
            <a:r>
              <a:rPr lang="ja-JP" altLang="en-US" dirty="0"/>
              <a:t>・震災の支援活動</a:t>
            </a:r>
            <a:endParaRPr lang="en-US" altLang="ja-JP" dirty="0"/>
          </a:p>
          <a:p>
            <a:pPr marL="146050" indent="0">
              <a:buNone/>
            </a:pPr>
            <a:endParaRPr lang="en-US" altLang="ja-JP" dirty="0"/>
          </a:p>
          <a:p>
            <a:pPr marL="146050" indent="0">
              <a:buNone/>
            </a:pPr>
            <a:endParaRPr lang="en-US" dirty="0"/>
          </a:p>
        </p:txBody>
      </p:sp>
    </p:spTree>
    <p:extLst>
      <p:ext uri="{BB962C8B-B14F-4D97-AF65-F5344CB8AC3E}">
        <p14:creationId xmlns:p14="http://schemas.microsoft.com/office/powerpoint/2010/main" val="3194397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22AA3CE-8387-3D68-A94F-5567A91BCE57}"/>
              </a:ext>
            </a:extLst>
          </p:cNvPr>
          <p:cNvSpPr>
            <a:spLocks noGrp="1"/>
          </p:cNvSpPr>
          <p:nvPr>
            <p:ph type="title"/>
          </p:nvPr>
        </p:nvSpPr>
        <p:spPr/>
        <p:txBody>
          <a:bodyPr/>
          <a:lstStyle/>
          <a:p>
            <a:r>
              <a:rPr lang="ja-JP" altLang="en-US" dirty="0"/>
              <a:t>目標やビジョンは？</a:t>
            </a:r>
          </a:p>
        </p:txBody>
      </p:sp>
      <p:sp>
        <p:nvSpPr>
          <p:cNvPr id="6" name="テキスト プレースホルダー 5">
            <a:extLst>
              <a:ext uri="{FF2B5EF4-FFF2-40B4-BE49-F238E27FC236}">
                <a16:creationId xmlns:a16="http://schemas.microsoft.com/office/drawing/2014/main" id="{EE89468F-BBA5-A7E9-5C79-D131A488D0E9}"/>
              </a:ext>
            </a:extLst>
          </p:cNvPr>
          <p:cNvSpPr>
            <a:spLocks noGrp="1"/>
          </p:cNvSpPr>
          <p:nvPr>
            <p:ph type="body" idx="1"/>
          </p:nvPr>
        </p:nvSpPr>
        <p:spPr>
          <a:xfrm>
            <a:off x="1303800" y="1727947"/>
            <a:ext cx="7030500" cy="2803703"/>
          </a:xfrm>
        </p:spPr>
        <p:txBody>
          <a:bodyPr/>
          <a:lstStyle/>
          <a:p>
            <a:pPr marL="146050" indent="0">
              <a:buNone/>
            </a:pPr>
            <a:r>
              <a:rPr lang="ja-JP" altLang="en-US" sz="1600" dirty="0"/>
              <a:t>私たちは結局何がしたいのか？</a:t>
            </a:r>
            <a:endParaRPr lang="en-US" altLang="ja-JP" sz="1600" dirty="0"/>
          </a:p>
          <a:p>
            <a:pPr marL="146050" indent="0">
              <a:buNone/>
            </a:pPr>
            <a:r>
              <a:rPr lang="ja-JP" altLang="en-US" sz="1600" dirty="0"/>
              <a:t>→法人を維持する、地域を維持するために活動している。</a:t>
            </a:r>
            <a:endParaRPr lang="en-US" altLang="ja-JP" sz="1600" dirty="0"/>
          </a:p>
          <a:p>
            <a:pPr marL="146050" indent="0">
              <a:buNone/>
            </a:pPr>
            <a:r>
              <a:rPr lang="ja-JP" altLang="en-US" sz="1600" dirty="0"/>
              <a:t>地方では単一的な需要は少なく、マルチな活動が求められる。</a:t>
            </a:r>
            <a:endParaRPr lang="en-US" altLang="ja-JP" sz="1600" dirty="0"/>
          </a:p>
          <a:p>
            <a:pPr marL="146050" indent="0">
              <a:buNone/>
            </a:pPr>
            <a:endParaRPr lang="en-US" altLang="ja-JP" dirty="0"/>
          </a:p>
          <a:p>
            <a:pPr marL="146050" indent="0">
              <a:buNone/>
            </a:pPr>
            <a:r>
              <a:rPr lang="ja-JP" altLang="en-US" sz="2800" b="1" dirty="0">
                <a:solidFill>
                  <a:srgbClr val="FFC000"/>
                </a:solidFill>
              </a:rPr>
              <a:t>「田舎においてたくましい法人」</a:t>
            </a:r>
            <a:endParaRPr lang="en-US" altLang="ja-JP" sz="2800" b="1" dirty="0">
              <a:solidFill>
                <a:srgbClr val="FFC000"/>
              </a:solidFill>
            </a:endParaRPr>
          </a:p>
          <a:p>
            <a:pPr marL="146050" indent="0">
              <a:buNone/>
            </a:pPr>
            <a:r>
              <a:rPr lang="ja-JP" altLang="en-US" sz="1600" dirty="0">
                <a:solidFill>
                  <a:schemeClr val="bg2"/>
                </a:solidFill>
              </a:rPr>
              <a:t>　　　　　　　　　　　　　　　　　　　を目標にしています。</a:t>
            </a:r>
            <a:endParaRPr lang="en-US" altLang="ja-JP" sz="1600" dirty="0">
              <a:solidFill>
                <a:schemeClr val="bg2"/>
              </a:solidFill>
            </a:endParaRPr>
          </a:p>
          <a:p>
            <a:pPr marL="146050" indent="0">
              <a:buNone/>
            </a:pPr>
            <a:endParaRPr lang="en-US" altLang="ja-JP" sz="1600" b="1" dirty="0">
              <a:solidFill>
                <a:srgbClr val="FFC000"/>
              </a:solidFill>
            </a:endParaRPr>
          </a:p>
          <a:p>
            <a:pPr marL="146050" indent="0">
              <a:buNone/>
            </a:pPr>
            <a:endParaRPr lang="en-US" altLang="ja-JP" b="1" dirty="0">
              <a:solidFill>
                <a:schemeClr val="bg2"/>
              </a:solidFill>
            </a:endParaRPr>
          </a:p>
        </p:txBody>
      </p:sp>
    </p:spTree>
    <p:extLst>
      <p:ext uri="{BB962C8B-B14F-4D97-AF65-F5344CB8AC3E}">
        <p14:creationId xmlns:p14="http://schemas.microsoft.com/office/powerpoint/2010/main" val="1632934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3"/>
          <p:cNvSpPr txBox="1">
            <a:spLocks noGrp="1"/>
          </p:cNvSpPr>
          <p:nvPr>
            <p:ph type="body" idx="1"/>
          </p:nvPr>
        </p:nvSpPr>
        <p:spPr>
          <a:xfrm>
            <a:off x="1141500" y="3618050"/>
            <a:ext cx="3430500" cy="1124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361" name="Google Shape;361;p23"/>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362" name="Google Shape;362;p23"/>
          <p:cNvSpPr txBox="1"/>
          <p:nvPr/>
        </p:nvSpPr>
        <p:spPr>
          <a:xfrm>
            <a:off x="2351550" y="401075"/>
            <a:ext cx="4608600" cy="33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 sz="1700" b="1">
                <a:solidFill>
                  <a:srgbClr val="6FA8DC"/>
                </a:solidFill>
                <a:latin typeface="Nunito"/>
                <a:ea typeface="Nunito"/>
                <a:cs typeface="Nunito"/>
                <a:sym typeface="Nunito"/>
              </a:rPr>
              <a:t>楽しいこともしっかりやる！！</a:t>
            </a:r>
            <a:endParaRPr sz="1700" b="1">
              <a:solidFill>
                <a:srgbClr val="6FA8DC"/>
              </a:solidFill>
              <a:latin typeface="Nunito"/>
              <a:ea typeface="Nunito"/>
              <a:cs typeface="Nunito"/>
              <a:sym typeface="Nunito"/>
            </a:endParaRPr>
          </a:p>
        </p:txBody>
      </p:sp>
      <p:pic>
        <p:nvPicPr>
          <p:cNvPr id="363" name="Google Shape;363;p23"/>
          <p:cNvPicPr preferRelativeResize="0"/>
          <p:nvPr/>
        </p:nvPicPr>
        <p:blipFill>
          <a:blip r:embed="rId3">
            <a:alphaModFix/>
          </a:blip>
          <a:stretch>
            <a:fillRect/>
          </a:stretch>
        </p:blipFill>
        <p:spPr>
          <a:xfrm>
            <a:off x="3848388" y="857225"/>
            <a:ext cx="1860115" cy="2480701"/>
          </a:xfrm>
          <a:prstGeom prst="rect">
            <a:avLst/>
          </a:prstGeom>
          <a:noFill/>
          <a:ln>
            <a:noFill/>
          </a:ln>
        </p:spPr>
      </p:pic>
      <p:pic>
        <p:nvPicPr>
          <p:cNvPr id="364" name="Google Shape;364;p23"/>
          <p:cNvPicPr preferRelativeResize="0"/>
          <p:nvPr/>
        </p:nvPicPr>
        <p:blipFill>
          <a:blip r:embed="rId4">
            <a:alphaModFix/>
          </a:blip>
          <a:stretch>
            <a:fillRect/>
          </a:stretch>
        </p:blipFill>
        <p:spPr>
          <a:xfrm>
            <a:off x="6404900" y="3337925"/>
            <a:ext cx="1350074" cy="1800512"/>
          </a:xfrm>
          <a:prstGeom prst="rect">
            <a:avLst/>
          </a:prstGeom>
          <a:noFill/>
          <a:ln>
            <a:noFill/>
          </a:ln>
        </p:spPr>
      </p:pic>
      <p:pic>
        <p:nvPicPr>
          <p:cNvPr id="365" name="Google Shape;365;p23"/>
          <p:cNvPicPr preferRelativeResize="0"/>
          <p:nvPr/>
        </p:nvPicPr>
        <p:blipFill>
          <a:blip r:embed="rId5">
            <a:alphaModFix/>
          </a:blip>
          <a:stretch>
            <a:fillRect/>
          </a:stretch>
        </p:blipFill>
        <p:spPr>
          <a:xfrm>
            <a:off x="5015875" y="3337925"/>
            <a:ext cx="1350080" cy="1800524"/>
          </a:xfrm>
          <a:prstGeom prst="rect">
            <a:avLst/>
          </a:prstGeom>
          <a:noFill/>
          <a:ln>
            <a:noFill/>
          </a:ln>
        </p:spPr>
      </p:pic>
      <p:pic>
        <p:nvPicPr>
          <p:cNvPr id="366" name="Google Shape;366;p23"/>
          <p:cNvPicPr preferRelativeResize="0"/>
          <p:nvPr/>
        </p:nvPicPr>
        <p:blipFill>
          <a:blip r:embed="rId6">
            <a:alphaModFix/>
          </a:blip>
          <a:stretch>
            <a:fillRect/>
          </a:stretch>
        </p:blipFill>
        <p:spPr>
          <a:xfrm>
            <a:off x="134075" y="3342187"/>
            <a:ext cx="3200925" cy="1800526"/>
          </a:xfrm>
          <a:prstGeom prst="rect">
            <a:avLst/>
          </a:prstGeom>
          <a:noFill/>
          <a:ln>
            <a:noFill/>
          </a:ln>
        </p:spPr>
      </p:pic>
      <p:pic>
        <p:nvPicPr>
          <p:cNvPr id="367" name="Google Shape;367;p23"/>
          <p:cNvPicPr preferRelativeResize="0"/>
          <p:nvPr/>
        </p:nvPicPr>
        <p:blipFill>
          <a:blip r:embed="rId7">
            <a:alphaModFix/>
          </a:blip>
          <a:stretch>
            <a:fillRect/>
          </a:stretch>
        </p:blipFill>
        <p:spPr>
          <a:xfrm>
            <a:off x="412899" y="857225"/>
            <a:ext cx="3308349" cy="2480700"/>
          </a:xfrm>
          <a:prstGeom prst="rect">
            <a:avLst/>
          </a:prstGeom>
          <a:noFill/>
          <a:ln>
            <a:noFill/>
          </a:ln>
        </p:spPr>
      </p:pic>
      <p:pic>
        <p:nvPicPr>
          <p:cNvPr id="368" name="Google Shape;368;p23"/>
          <p:cNvPicPr preferRelativeResize="0"/>
          <p:nvPr/>
        </p:nvPicPr>
        <p:blipFill>
          <a:blip r:embed="rId8">
            <a:alphaModFix/>
          </a:blip>
          <a:stretch>
            <a:fillRect/>
          </a:stretch>
        </p:blipFill>
        <p:spPr>
          <a:xfrm>
            <a:off x="5835650" y="857500"/>
            <a:ext cx="3308352" cy="2480158"/>
          </a:xfrm>
          <a:prstGeom prst="rect">
            <a:avLst/>
          </a:prstGeom>
          <a:noFill/>
          <a:ln>
            <a:noFill/>
          </a:ln>
        </p:spPr>
      </p:pic>
      <p:pic>
        <p:nvPicPr>
          <p:cNvPr id="369" name="Google Shape;369;p23"/>
          <p:cNvPicPr preferRelativeResize="0"/>
          <p:nvPr/>
        </p:nvPicPr>
        <p:blipFill>
          <a:blip r:embed="rId9">
            <a:alphaModFix/>
          </a:blip>
          <a:stretch>
            <a:fillRect/>
          </a:stretch>
        </p:blipFill>
        <p:spPr>
          <a:xfrm>
            <a:off x="7793925" y="3341788"/>
            <a:ext cx="1350076" cy="1792789"/>
          </a:xfrm>
          <a:prstGeom prst="rect">
            <a:avLst/>
          </a:prstGeom>
          <a:noFill/>
          <a:ln>
            <a:noFill/>
          </a:ln>
        </p:spPr>
      </p:pic>
      <p:pic>
        <p:nvPicPr>
          <p:cNvPr id="370" name="Google Shape;370;p23"/>
          <p:cNvPicPr preferRelativeResize="0"/>
          <p:nvPr/>
        </p:nvPicPr>
        <p:blipFill>
          <a:blip r:embed="rId10">
            <a:alphaModFix/>
          </a:blip>
          <a:stretch>
            <a:fillRect/>
          </a:stretch>
        </p:blipFill>
        <p:spPr>
          <a:xfrm>
            <a:off x="3373950" y="3341800"/>
            <a:ext cx="1602976" cy="17927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4"/>
          <p:cNvSpPr txBox="1">
            <a:spLocks noGrp="1"/>
          </p:cNvSpPr>
          <p:nvPr>
            <p:ph type="title"/>
          </p:nvPr>
        </p:nvSpPr>
        <p:spPr>
          <a:xfrm>
            <a:off x="424700" y="3114425"/>
            <a:ext cx="3822300" cy="1539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sz="3600"/>
              <a:t>ありがとう　　　ございました！！</a:t>
            </a:r>
            <a:endParaRPr sz="3600"/>
          </a:p>
        </p:txBody>
      </p:sp>
      <p:pic>
        <p:nvPicPr>
          <p:cNvPr id="376" name="Google Shape;376;p24"/>
          <p:cNvPicPr preferRelativeResize="0"/>
          <p:nvPr/>
        </p:nvPicPr>
        <p:blipFill rotWithShape="1">
          <a:blip r:embed="rId3">
            <a:alphaModFix/>
          </a:blip>
          <a:srcRect t="5004" b="4995"/>
          <a:stretch/>
        </p:blipFill>
        <p:spPr>
          <a:xfrm>
            <a:off x="4572000" y="0"/>
            <a:ext cx="4572000" cy="5143500"/>
          </a:xfrm>
          <a:prstGeom prst="rect">
            <a:avLst/>
          </a:prstGeom>
          <a:noFill/>
          <a:ln>
            <a:noFill/>
          </a:ln>
        </p:spPr>
      </p:pic>
      <p:pic>
        <p:nvPicPr>
          <p:cNvPr id="377" name="Google Shape;377;p24"/>
          <p:cNvPicPr preferRelativeResize="0"/>
          <p:nvPr/>
        </p:nvPicPr>
        <p:blipFill>
          <a:blip r:embed="rId4">
            <a:alphaModFix/>
          </a:blip>
          <a:stretch>
            <a:fillRect/>
          </a:stretch>
        </p:blipFill>
        <p:spPr>
          <a:xfrm>
            <a:off x="152400" y="152400"/>
            <a:ext cx="4267201" cy="23998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303800" y="598575"/>
            <a:ext cx="7030500" cy="620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はじめに</a:t>
            </a:r>
            <a:endParaRPr/>
          </a:p>
        </p:txBody>
      </p:sp>
      <p:sp>
        <p:nvSpPr>
          <p:cNvPr id="284" name="Google Shape;284;p14"/>
          <p:cNvSpPr txBox="1">
            <a:spLocks noGrp="1"/>
          </p:cNvSpPr>
          <p:nvPr>
            <p:ph type="body" idx="1"/>
          </p:nvPr>
        </p:nvSpPr>
        <p:spPr>
          <a:xfrm>
            <a:off x="1303800" y="1344850"/>
            <a:ext cx="7030500" cy="3186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ja"/>
              <a:t>　東日本大震災から12年が経ちました。最近ではあまりメディアでも取り上げないどころか、日本のメディアの力自体が変わってきたようにも思える時代になってしまいました。</a:t>
            </a:r>
            <a:endParaRPr/>
          </a:p>
          <a:p>
            <a:pPr marL="0" lvl="0" indent="0" algn="l" rtl="0">
              <a:spcBef>
                <a:spcPts val="1200"/>
              </a:spcBef>
              <a:spcAft>
                <a:spcPts val="0"/>
              </a:spcAft>
              <a:buNone/>
            </a:pPr>
            <a:r>
              <a:rPr lang="ja"/>
              <a:t>　宮城県出身の私ですが、12年前「津波」という天災にあいます。人が流され失意と悪夢がそこにはありました。田んぼの真ん中に自動販売機がありました。電柱の上に海藻が生えてました。海側の友人には電話はできませんでした。「無事だったか」とは言えないのです。兄弟や親が犠牲になっている可能性もあるので、「無事」というワードは口が裂けても言えなかったんです。これは命の話になります。</a:t>
            </a:r>
            <a:endParaRPr/>
          </a:p>
          <a:p>
            <a:pPr marL="0" lvl="0" indent="0" algn="l" rtl="0">
              <a:spcBef>
                <a:spcPts val="1200"/>
              </a:spcBef>
              <a:spcAft>
                <a:spcPts val="1200"/>
              </a:spcAft>
              <a:buNone/>
            </a:pPr>
            <a:r>
              <a:rPr lang="ja"/>
              <a:t>　一方、2年半ほど前に、私は福島県飯舘村に移住することになります。飯舘村は「原発事故」という人災があります。エネルギーの欲しさにコントールできないものを作り、放射性物質を地上に撒き散らしてしまったのです。震災によってふるさとを離れることになった村民は仕事がなくなり、避難という形で様々な所に点在することになります。しかし、「賠償金」という見たこともないような金額を手にすることになりました。これは金の話になっていきます。</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body" idx="1"/>
          </p:nvPr>
        </p:nvSpPr>
        <p:spPr>
          <a:xfrm>
            <a:off x="1327400" y="636300"/>
            <a:ext cx="7030500" cy="387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1500" b="1" dirty="0"/>
              <a:t>自己紹介</a:t>
            </a:r>
            <a:endParaRPr sz="1500" b="1" dirty="0"/>
          </a:p>
          <a:p>
            <a:pPr marL="0" lvl="0" indent="0" algn="l" rtl="0">
              <a:spcBef>
                <a:spcPts val="1200"/>
              </a:spcBef>
              <a:spcAft>
                <a:spcPts val="0"/>
              </a:spcAft>
              <a:buNone/>
            </a:pPr>
            <a:r>
              <a:rPr lang="ja" dirty="0"/>
              <a:t>一般社団法人　阿武隈クラブIITATE</a:t>
            </a:r>
            <a:endParaRPr dirty="0"/>
          </a:p>
          <a:p>
            <a:pPr marL="0" lvl="0" indent="0" algn="l" rtl="0">
              <a:spcBef>
                <a:spcPts val="1200"/>
              </a:spcBef>
              <a:spcAft>
                <a:spcPts val="0"/>
              </a:spcAft>
              <a:buNone/>
            </a:pPr>
            <a:r>
              <a:rPr lang="ja" dirty="0"/>
              <a:t>設立　2023年8月</a:t>
            </a:r>
            <a:endParaRPr dirty="0"/>
          </a:p>
          <a:p>
            <a:pPr marL="0" lvl="0" indent="0" algn="l" rtl="0">
              <a:spcBef>
                <a:spcPts val="1200"/>
              </a:spcBef>
              <a:spcAft>
                <a:spcPts val="0"/>
              </a:spcAft>
              <a:buNone/>
            </a:pPr>
            <a:r>
              <a:rPr lang="ja" dirty="0"/>
              <a:t>副理事　長田卓也　39歳</a:t>
            </a:r>
            <a:endParaRPr dirty="0"/>
          </a:p>
          <a:p>
            <a:pPr marL="0" lvl="0" indent="0" algn="l" rtl="0">
              <a:spcBef>
                <a:spcPts val="1200"/>
              </a:spcBef>
              <a:spcAft>
                <a:spcPts val="0"/>
              </a:spcAft>
              <a:buNone/>
            </a:pPr>
            <a:r>
              <a:rPr lang="ja" dirty="0"/>
              <a:t>コロナをきっかけに2年半前に</a:t>
            </a:r>
            <a:br>
              <a:rPr lang="ja" dirty="0"/>
            </a:br>
            <a:r>
              <a:rPr lang="ja" dirty="0"/>
              <a:t>飯舘村に移住をする</a:t>
            </a:r>
            <a:br>
              <a:rPr lang="ja" dirty="0"/>
            </a:br>
            <a:r>
              <a:rPr lang="ja" dirty="0"/>
              <a:t>農業、公衆</a:t>
            </a:r>
            <a:r>
              <a:rPr lang="ja-JP" altLang="en-US" dirty="0"/>
              <a:t>衛生</a:t>
            </a:r>
            <a:r>
              <a:rPr lang="ja" dirty="0"/>
              <a:t>（集団的健康）、整骨院</a:t>
            </a:r>
            <a:br>
              <a:rPr lang="ja" dirty="0"/>
            </a:br>
            <a:r>
              <a:rPr lang="ja" dirty="0"/>
              <a:t>村づくり事業、便利屋、事業継承事業</a:t>
            </a:r>
            <a:br>
              <a:rPr lang="ja" dirty="0"/>
            </a:br>
            <a:r>
              <a:rPr lang="ja" dirty="0"/>
              <a:t>森林の線量調査、お手伝い事業など</a:t>
            </a:r>
            <a:endParaRPr dirty="0"/>
          </a:p>
          <a:p>
            <a:pPr marL="0" lvl="0" indent="0" algn="l" rtl="0">
              <a:spcBef>
                <a:spcPts val="1200"/>
              </a:spcBef>
              <a:spcAft>
                <a:spcPts val="0"/>
              </a:spcAft>
              <a:buNone/>
            </a:pPr>
            <a:r>
              <a:rPr lang="ja" dirty="0"/>
              <a:t>趣味：バレーボール、車、バイク、</a:t>
            </a:r>
            <a:br>
              <a:rPr lang="ja" dirty="0"/>
            </a:br>
            <a:r>
              <a:rPr lang="ja" dirty="0"/>
              <a:t>　　　麻雀、ギター、子育ては義務！！</a:t>
            </a:r>
            <a:endParaRPr dirty="0"/>
          </a:p>
          <a:p>
            <a:pPr marL="0" lvl="0" indent="0" algn="l" rtl="0">
              <a:spcBef>
                <a:spcPts val="1200"/>
              </a:spcBef>
              <a:spcAft>
                <a:spcPts val="1200"/>
              </a:spcAft>
              <a:buNone/>
            </a:pPr>
            <a:endParaRPr dirty="0"/>
          </a:p>
        </p:txBody>
      </p:sp>
      <p:pic>
        <p:nvPicPr>
          <p:cNvPr id="290" name="Google Shape;290;p15"/>
          <p:cNvPicPr preferRelativeResize="0"/>
          <p:nvPr/>
        </p:nvPicPr>
        <p:blipFill>
          <a:blip r:embed="rId3">
            <a:alphaModFix/>
          </a:blip>
          <a:stretch>
            <a:fillRect/>
          </a:stretch>
        </p:blipFill>
        <p:spPr>
          <a:xfrm>
            <a:off x="4490725" y="907399"/>
            <a:ext cx="4438300" cy="332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title"/>
          </p:nvPr>
        </p:nvSpPr>
        <p:spPr>
          <a:xfrm>
            <a:off x="824000" y="1613825"/>
            <a:ext cx="7371000" cy="1872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ja"/>
              <a:t>震災から「命」と「金」を見た</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7"/>
          <p:cNvSpPr txBox="1">
            <a:spLocks noGrp="1"/>
          </p:cNvSpPr>
          <p:nvPr>
            <p:ph type="title"/>
          </p:nvPr>
        </p:nvSpPr>
        <p:spPr>
          <a:xfrm>
            <a:off x="1303800" y="598575"/>
            <a:ext cx="7030500" cy="64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chemeClr val="accent1"/>
                </a:solidFill>
              </a:rPr>
              <a:t>12年という時間で成果は大きく変わっていく</a:t>
            </a:r>
            <a:endParaRPr>
              <a:solidFill>
                <a:schemeClr val="accent1"/>
              </a:solidFill>
            </a:endParaRPr>
          </a:p>
        </p:txBody>
      </p:sp>
      <p:sp>
        <p:nvSpPr>
          <p:cNvPr id="301" name="Google Shape;301;p17"/>
          <p:cNvSpPr txBox="1">
            <a:spLocks noGrp="1"/>
          </p:cNvSpPr>
          <p:nvPr>
            <p:ph type="body" idx="1"/>
          </p:nvPr>
        </p:nvSpPr>
        <p:spPr>
          <a:xfrm>
            <a:off x="1303800" y="1832475"/>
            <a:ext cx="3430500" cy="2699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ja" sz="1500" b="1">
                <a:solidFill>
                  <a:srgbClr val="0000FF"/>
                </a:solidFill>
              </a:rPr>
              <a:t>津波で被災した地域</a:t>
            </a:r>
            <a:endParaRPr sz="1500" b="1">
              <a:solidFill>
                <a:srgbClr val="0000FF"/>
              </a:solidFill>
            </a:endParaRPr>
          </a:p>
          <a:p>
            <a:pPr marL="0" lvl="0" indent="0" algn="l" rtl="0">
              <a:spcBef>
                <a:spcPts val="1200"/>
              </a:spcBef>
              <a:spcAft>
                <a:spcPts val="0"/>
              </a:spcAft>
              <a:buNone/>
            </a:pPr>
            <a:r>
              <a:rPr lang="ja"/>
              <a:t>・あたり一面が瓦礫、地中に洗濯機やありとあらゆるゴミが埋まっていた</a:t>
            </a:r>
            <a:endParaRPr/>
          </a:p>
          <a:p>
            <a:pPr marL="0" lvl="0" indent="0" algn="l" rtl="0">
              <a:spcBef>
                <a:spcPts val="1200"/>
              </a:spcBef>
              <a:spcAft>
                <a:spcPts val="0"/>
              </a:spcAft>
              <a:buNone/>
            </a:pPr>
            <a:r>
              <a:rPr lang="ja"/>
              <a:t>・何もなくなる、お金も衣服もない</a:t>
            </a:r>
            <a:endParaRPr/>
          </a:p>
          <a:p>
            <a:pPr marL="0" lvl="0" indent="0" algn="l" rtl="0">
              <a:spcBef>
                <a:spcPts val="1200"/>
              </a:spcBef>
              <a:spcAft>
                <a:spcPts val="0"/>
              </a:spcAft>
              <a:buNone/>
            </a:pPr>
            <a:r>
              <a:rPr lang="ja"/>
              <a:t>・被害者はお見舞金100万円を受け取る</a:t>
            </a:r>
            <a:endParaRPr/>
          </a:p>
          <a:p>
            <a:pPr marL="0" lvl="0" indent="0" algn="l" rtl="0">
              <a:spcBef>
                <a:spcPts val="1200"/>
              </a:spcBef>
              <a:spcAft>
                <a:spcPts val="1200"/>
              </a:spcAft>
              <a:buNone/>
            </a:pPr>
            <a:r>
              <a:rPr lang="ja"/>
              <a:t>・復興は順調、住まいやインフラも復活、多くの支援で企業も増えており、以前よりも住みやすい環境が手に入った</a:t>
            </a:r>
            <a:endParaRPr/>
          </a:p>
        </p:txBody>
      </p:sp>
      <p:sp>
        <p:nvSpPr>
          <p:cNvPr id="302" name="Google Shape;302;p17"/>
          <p:cNvSpPr txBox="1">
            <a:spLocks noGrp="1"/>
          </p:cNvSpPr>
          <p:nvPr>
            <p:ph type="body" idx="2"/>
          </p:nvPr>
        </p:nvSpPr>
        <p:spPr>
          <a:xfrm>
            <a:off x="4903650" y="1832550"/>
            <a:ext cx="3430500" cy="2699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ja" sz="1500" b="1">
                <a:solidFill>
                  <a:srgbClr val="0000FF"/>
                </a:solidFill>
              </a:rPr>
              <a:t>原発事故で被災した地域</a:t>
            </a:r>
            <a:endParaRPr sz="1500" b="1">
              <a:solidFill>
                <a:srgbClr val="0000FF"/>
              </a:solidFill>
            </a:endParaRPr>
          </a:p>
          <a:p>
            <a:pPr marL="0" lvl="0" indent="0" algn="l" rtl="0">
              <a:spcBef>
                <a:spcPts val="1200"/>
              </a:spcBef>
              <a:spcAft>
                <a:spcPts val="0"/>
              </a:spcAft>
              <a:buNone/>
            </a:pPr>
            <a:r>
              <a:rPr lang="ja"/>
              <a:t>・放射線が降り注ぎ、健康被害と風評被害に苦労する</a:t>
            </a:r>
            <a:endParaRPr/>
          </a:p>
          <a:p>
            <a:pPr marL="0" lvl="0" indent="0" algn="l" rtl="0">
              <a:spcBef>
                <a:spcPts val="1200"/>
              </a:spcBef>
              <a:spcAft>
                <a:spcPts val="0"/>
              </a:spcAft>
              <a:buNone/>
            </a:pPr>
            <a:r>
              <a:rPr lang="ja"/>
              <a:t>・建物は無事で生活は問題なし。賠償金は（1家庭につき5000万、他資産も保障）と住宅購入にも半分の補助がでた。</a:t>
            </a:r>
            <a:endParaRPr/>
          </a:p>
          <a:p>
            <a:pPr marL="0" lvl="0" indent="0" algn="l" rtl="0">
              <a:spcBef>
                <a:spcPts val="1200"/>
              </a:spcBef>
              <a:spcAft>
                <a:spcPts val="1200"/>
              </a:spcAft>
              <a:buNone/>
            </a:pPr>
            <a:r>
              <a:rPr lang="ja"/>
              <a:t>・避難解除後、帰村した人は25％にも満たない。過疎化と人材不足が深刻。農業をやる人はほとんどいない</a:t>
            </a:r>
            <a:endParaRPr/>
          </a:p>
        </p:txBody>
      </p:sp>
      <p:sp>
        <p:nvSpPr>
          <p:cNvPr id="303" name="Google Shape;303;p17"/>
          <p:cNvSpPr txBox="1"/>
          <p:nvPr/>
        </p:nvSpPr>
        <p:spPr>
          <a:xfrm>
            <a:off x="1637850" y="1242675"/>
            <a:ext cx="63624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300" b="1">
                <a:solidFill>
                  <a:srgbClr val="666666"/>
                </a:solidFill>
                <a:latin typeface="Nunito"/>
                <a:ea typeface="Nunito"/>
                <a:cs typeface="Nunito"/>
                <a:sym typeface="Nunito"/>
              </a:rPr>
              <a:t>本当に何もなくなった津波の地域と金を得た地域で復興の進み具合が全く違う</a:t>
            </a:r>
            <a:endParaRPr sz="1300" b="1">
              <a:solidFill>
                <a:srgbClr val="666666"/>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8"/>
          <p:cNvSpPr txBox="1">
            <a:spLocks noGrp="1"/>
          </p:cNvSpPr>
          <p:nvPr>
            <p:ph type="body" idx="1"/>
          </p:nvPr>
        </p:nvSpPr>
        <p:spPr>
          <a:xfrm>
            <a:off x="362875" y="4034575"/>
            <a:ext cx="3095100" cy="8967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ja"/>
              <a:t>道の駅の裏にあるきれいな公園。何気なくうちの子供たちが乗っているベンチのようなもの。製作費はいくらでしょう？</a:t>
            </a:r>
            <a:endParaRPr/>
          </a:p>
        </p:txBody>
      </p:sp>
      <p:sp>
        <p:nvSpPr>
          <p:cNvPr id="309" name="Google Shape;309;p18"/>
          <p:cNvSpPr txBox="1">
            <a:spLocks noGrp="1"/>
          </p:cNvSpPr>
          <p:nvPr>
            <p:ph type="body" idx="2"/>
          </p:nvPr>
        </p:nvSpPr>
        <p:spPr>
          <a:xfrm>
            <a:off x="3776225" y="4034575"/>
            <a:ext cx="4781400" cy="896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ja" sz="1107"/>
              <a:t>ここの小学校は震災前に作られた学校。有名デザイナーによって作られました。太陽光、ボイラー等の設備はありますが、現在は役場職員が週に2回管理をするという名目で使用は不可。地元の人だとお忍びで使えるらしい</a:t>
            </a:r>
            <a:endParaRPr sz="1107"/>
          </a:p>
        </p:txBody>
      </p:sp>
      <p:pic>
        <p:nvPicPr>
          <p:cNvPr id="310" name="Google Shape;310;p18"/>
          <p:cNvPicPr preferRelativeResize="0"/>
          <p:nvPr/>
        </p:nvPicPr>
        <p:blipFill>
          <a:blip r:embed="rId3">
            <a:alphaModFix/>
          </a:blip>
          <a:stretch>
            <a:fillRect/>
          </a:stretch>
        </p:blipFill>
        <p:spPr>
          <a:xfrm>
            <a:off x="362875" y="301825"/>
            <a:ext cx="3095175" cy="3585174"/>
          </a:xfrm>
          <a:prstGeom prst="rect">
            <a:avLst/>
          </a:prstGeom>
          <a:noFill/>
          <a:ln>
            <a:noFill/>
          </a:ln>
        </p:spPr>
      </p:pic>
      <p:pic>
        <p:nvPicPr>
          <p:cNvPr id="311" name="Google Shape;311;p18"/>
          <p:cNvPicPr preferRelativeResize="0"/>
          <p:nvPr/>
        </p:nvPicPr>
        <p:blipFill>
          <a:blip r:embed="rId4">
            <a:alphaModFix/>
          </a:blip>
          <a:stretch>
            <a:fillRect/>
          </a:stretch>
        </p:blipFill>
        <p:spPr>
          <a:xfrm>
            <a:off x="3776225" y="301817"/>
            <a:ext cx="4781326" cy="35851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9"/>
          <p:cNvSpPr txBox="1">
            <a:spLocks noGrp="1"/>
          </p:cNvSpPr>
          <p:nvPr>
            <p:ph type="body" idx="1"/>
          </p:nvPr>
        </p:nvSpPr>
        <p:spPr>
          <a:xfrm>
            <a:off x="464650" y="3863525"/>
            <a:ext cx="4506000" cy="9198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ja"/>
              <a:t>民間の公衆衛生の活動でこの施設を使用しました。田舎には地区ごとに集会所があり、年に2.3回程度の集まりをするそうですが、この建物は震災後に建て替え。1つ数千万の集会所が何か所も建てられました。20地区もあるんですが・・。</a:t>
            </a:r>
            <a:endParaRPr/>
          </a:p>
        </p:txBody>
      </p:sp>
      <p:sp>
        <p:nvSpPr>
          <p:cNvPr id="317" name="Google Shape;317;p19"/>
          <p:cNvSpPr txBox="1">
            <a:spLocks noGrp="1"/>
          </p:cNvSpPr>
          <p:nvPr>
            <p:ph type="body" idx="2"/>
          </p:nvPr>
        </p:nvSpPr>
        <p:spPr>
          <a:xfrm>
            <a:off x="5265225" y="448300"/>
            <a:ext cx="3430500" cy="4083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ja" sz="1500" b="1" u="sng">
                <a:solidFill>
                  <a:srgbClr val="FF0000"/>
                </a:solidFill>
              </a:rPr>
              <a:t>黒い歴史を肌で感じる</a:t>
            </a:r>
            <a:endParaRPr/>
          </a:p>
          <a:p>
            <a:pPr marL="0" lvl="0" indent="0" algn="l" rtl="0">
              <a:spcBef>
                <a:spcPts val="1200"/>
              </a:spcBef>
              <a:spcAft>
                <a:spcPts val="0"/>
              </a:spcAft>
              <a:buNone/>
            </a:pPr>
            <a:r>
              <a:rPr lang="ja"/>
              <a:t>　帰村する村民、手厚すぎる待遇に違和感を感じます。なぜこんなにも手厚くするのか。</a:t>
            </a:r>
            <a:endParaRPr/>
          </a:p>
          <a:p>
            <a:pPr marL="0" lvl="0" indent="0" algn="l" rtl="0">
              <a:spcBef>
                <a:spcPts val="1200"/>
              </a:spcBef>
              <a:spcAft>
                <a:spcPts val="0"/>
              </a:spcAft>
              <a:buNone/>
            </a:pPr>
            <a:r>
              <a:rPr lang="ja"/>
              <a:t>賠償金に建物、税金免除、自宅を建てるのに半額補助。古い家は無料で解体。学校近辺の施設に50億円の投資。2023年の村の年間予算が140億円。2023年には追加の賠償金を1人200万支払い。</a:t>
            </a:r>
            <a:endParaRPr/>
          </a:p>
          <a:p>
            <a:pPr marL="0" lvl="0" indent="0" algn="l" rtl="0">
              <a:spcBef>
                <a:spcPts val="1200"/>
              </a:spcBef>
              <a:spcAft>
                <a:spcPts val="1200"/>
              </a:spcAft>
              <a:buNone/>
            </a:pPr>
            <a:r>
              <a:rPr lang="ja"/>
              <a:t>東日本大震災には多くの寄付が寄せられていて、その寄付には人の想いがあります。これでいいのかと考えることが多く見受けられます。</a:t>
            </a:r>
            <a:endParaRPr/>
          </a:p>
        </p:txBody>
      </p:sp>
      <p:pic>
        <p:nvPicPr>
          <p:cNvPr id="318" name="Google Shape;318;p19"/>
          <p:cNvPicPr preferRelativeResize="0"/>
          <p:nvPr/>
        </p:nvPicPr>
        <p:blipFill>
          <a:blip r:embed="rId3">
            <a:alphaModFix/>
          </a:blip>
          <a:stretch>
            <a:fillRect/>
          </a:stretch>
        </p:blipFill>
        <p:spPr>
          <a:xfrm>
            <a:off x="464575" y="398150"/>
            <a:ext cx="4506151" cy="33788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0"/>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ja"/>
              <a:t>復興はお金じゃない！！</a:t>
            </a:r>
            <a:endParaRPr/>
          </a:p>
          <a:p>
            <a:pPr marL="0" lvl="0" indent="0" algn="l" rtl="0">
              <a:spcBef>
                <a:spcPts val="0"/>
              </a:spcBef>
              <a:spcAft>
                <a:spcPts val="0"/>
              </a:spcAft>
              <a:buNone/>
            </a:pPr>
            <a:r>
              <a:rPr lang="ja"/>
              <a:t>人の想いだ！！</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1"/>
          <p:cNvSpPr txBox="1">
            <a:spLocks noGrp="1"/>
          </p:cNvSpPr>
          <p:nvPr>
            <p:ph type="title"/>
          </p:nvPr>
        </p:nvSpPr>
        <p:spPr>
          <a:xfrm>
            <a:off x="1303800" y="598575"/>
            <a:ext cx="7030500" cy="77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田舎にきて世界が見えたような気がします</a:t>
            </a:r>
            <a:endParaRPr/>
          </a:p>
        </p:txBody>
      </p:sp>
      <p:sp>
        <p:nvSpPr>
          <p:cNvPr id="329" name="Google Shape;329;p21"/>
          <p:cNvSpPr txBox="1">
            <a:spLocks noGrp="1"/>
          </p:cNvSpPr>
          <p:nvPr>
            <p:ph type="body" idx="1"/>
          </p:nvPr>
        </p:nvSpPr>
        <p:spPr>
          <a:xfrm>
            <a:off x="1303800" y="1376475"/>
            <a:ext cx="6615900" cy="3413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ja" sz="1500" b="1">
                <a:solidFill>
                  <a:srgbClr val="FF9900"/>
                </a:solidFill>
              </a:rPr>
              <a:t>農業から多くのことを学びました</a:t>
            </a:r>
            <a:endParaRPr sz="1500" b="1">
              <a:solidFill>
                <a:srgbClr val="FF9900"/>
              </a:solidFill>
            </a:endParaRPr>
          </a:p>
          <a:p>
            <a:pPr marL="0" lvl="0" indent="0" algn="ctr" rtl="0">
              <a:spcBef>
                <a:spcPts val="1200"/>
              </a:spcBef>
              <a:spcAft>
                <a:spcPts val="0"/>
              </a:spcAft>
              <a:buNone/>
            </a:pPr>
            <a:r>
              <a:rPr lang="ja"/>
              <a:t>生産、マーケティング、販路、世界経済、一次産業の在り方等</a:t>
            </a:r>
            <a:endParaRPr/>
          </a:p>
          <a:p>
            <a:pPr marL="0" lvl="0" indent="0" algn="ctr" rtl="0">
              <a:spcBef>
                <a:spcPts val="1200"/>
              </a:spcBef>
              <a:spcAft>
                <a:spcPts val="0"/>
              </a:spcAft>
              <a:buNone/>
            </a:pPr>
            <a:r>
              <a:rPr lang="ja" sz="1500" b="1">
                <a:solidFill>
                  <a:srgbClr val="FF9900"/>
                </a:solidFill>
              </a:rPr>
              <a:t>公衆衛生から多くのことを学びました</a:t>
            </a:r>
            <a:endParaRPr sz="1500" b="1">
              <a:solidFill>
                <a:srgbClr val="FF9900"/>
              </a:solidFill>
            </a:endParaRPr>
          </a:p>
          <a:p>
            <a:pPr marL="0" lvl="0" indent="0" algn="ctr" rtl="0">
              <a:spcBef>
                <a:spcPts val="1200"/>
              </a:spcBef>
              <a:spcAft>
                <a:spcPts val="0"/>
              </a:spcAft>
              <a:buNone/>
            </a:pPr>
            <a:r>
              <a:rPr lang="ja"/>
              <a:t>過疎化の実態、少子高齢化、自治と何か、地方の在り方、no　slow　life、地方創生と維持のバランス、平均年齢の話、等々</a:t>
            </a:r>
            <a:endParaRPr/>
          </a:p>
          <a:p>
            <a:pPr marL="0" lvl="0" indent="0" algn="ctr" rtl="0">
              <a:spcBef>
                <a:spcPts val="1200"/>
              </a:spcBef>
              <a:spcAft>
                <a:spcPts val="0"/>
              </a:spcAft>
              <a:buNone/>
            </a:pPr>
            <a:r>
              <a:rPr lang="ja" sz="1500" b="1">
                <a:solidFill>
                  <a:srgbClr val="FF9900"/>
                </a:solidFill>
              </a:rPr>
              <a:t>これからの日本を考えるきっかけとなりました</a:t>
            </a:r>
            <a:endParaRPr sz="1500" b="1">
              <a:solidFill>
                <a:srgbClr val="FF9900"/>
              </a:solidFill>
            </a:endParaRPr>
          </a:p>
          <a:p>
            <a:pPr marL="0" lvl="0" indent="0" algn="ctr" rtl="0">
              <a:spcBef>
                <a:spcPts val="1200"/>
              </a:spcBef>
              <a:spcAft>
                <a:spcPts val="1200"/>
              </a:spcAft>
              <a:buNone/>
            </a:pPr>
            <a:r>
              <a:rPr lang="ja"/>
              <a:t>少子高齢化の最先端はこう解決する、行政の癒着、仕事への意識問題</a:t>
            </a:r>
            <a:br>
              <a:rPr lang="ja"/>
            </a:br>
            <a:r>
              <a:rPr lang="ja"/>
              <a:t>自分の将来を決めつけない戦略</a:t>
            </a:r>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1248</Words>
  <Application>Microsoft Office PowerPoint</Application>
  <PresentationFormat>画面に合わせる (16:9)</PresentationFormat>
  <Paragraphs>73</Paragraphs>
  <Slides>14</Slides>
  <Notes>13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14</vt:i4>
      </vt:variant>
    </vt:vector>
  </HeadingPairs>
  <TitlesOfParts>
    <vt:vector size="18" baseType="lpstr">
      <vt:lpstr>Arial</vt:lpstr>
      <vt:lpstr>Maven Pro</vt:lpstr>
      <vt:lpstr>Nunito</vt:lpstr>
      <vt:lpstr>Momentum</vt:lpstr>
      <vt:lpstr>原発＆限界集落 </vt:lpstr>
      <vt:lpstr>はじめに</vt:lpstr>
      <vt:lpstr>PowerPoint プレゼンテーション</vt:lpstr>
      <vt:lpstr>震災から「命」と「金」を見た</vt:lpstr>
      <vt:lpstr>12年という時間で成果は大きく変わっていく</vt:lpstr>
      <vt:lpstr>PowerPoint プレゼンテーション</vt:lpstr>
      <vt:lpstr>PowerPoint プレゼンテーション</vt:lpstr>
      <vt:lpstr>復興はお金じゃない！！ 人の想いだ！！</vt:lpstr>
      <vt:lpstr>田舎にきて世界が見えたような気がします</vt:lpstr>
      <vt:lpstr>地方移住で感じたこと</vt:lpstr>
      <vt:lpstr>一般社団法人 阿武隈クラブIITATEの活動内容</vt:lpstr>
      <vt:lpstr>目標やビジョンは？</vt:lpstr>
      <vt:lpstr>PowerPoint プレゼンテーション</vt:lpstr>
      <vt:lpstr>ありがとう　　　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原発＆限界集落 </dc:title>
  <cp:lastModifiedBy>卓也 長田</cp:lastModifiedBy>
  <cp:revision>1</cp:revision>
  <dcterms:modified xsi:type="dcterms:W3CDTF">2024-01-19T23:41:02Z</dcterms:modified>
</cp:coreProperties>
</file>